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5"/>
  </p:notesMasterIdLst>
  <p:sldIdLst>
    <p:sldId id="256" r:id="rId4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E71C2-A431-4537-9052-D3864E2EEB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EB051-0EAA-4D5B-A3A5-DCA1A1082C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4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11676-FB79-48AF-A849-2CC62E167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1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EB051-0EAA-4D5B-A3A5-DCA1A1082C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1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11676-FB79-48AF-A849-2CC62E167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1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BE63A-3E3A-4D1B-9AF5-E5B92FE7F4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2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BE63A-3E3A-4D1B-9AF5-E5B92FE7F4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2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BE63A-3E3A-4D1B-9AF5-E5B92FE7F4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3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BE63A-3E3A-4D1B-9AF5-E5B92FE7F4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3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BE63A-3E3A-4D1B-9AF5-E5B92FE7F4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3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BE63A-3E3A-4D1B-9AF5-E5B92FE7F4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4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EB051-0EAA-4D5B-A3A5-DCA1A1082C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5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EB051-0EAA-4D5B-A3A5-DCA1A1082C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5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BE63A-3E3A-4D1B-9AF5-E5B92FE7F4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5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BE63A-3E3A-4D1B-9AF5-E5B92FE7F4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6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BE63A-3E3A-4D1B-9AF5-E5B92FE7F4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BE63A-3E3A-4D1B-9AF5-E5B92FE7F4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7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EB051-0EAA-4D5B-A3A5-DCA1A1082C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7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EB051-0EAA-4D5B-A3A5-DCA1A1082C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7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BE63A-3E3A-4D1B-9AF5-E5B92FE7F4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8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EB051-0EAA-4D5B-A3A5-DCA1A1082C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8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11676-FB79-48AF-A849-2CC62E167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9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11676-FB79-48AF-A849-2CC62E167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9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11676-FB79-48AF-A849-2CC62E167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p/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11676-FB79-48AF-A849-2CC62E167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 userDrawn="1"/>
        </p:nvSpPr>
        <p:spPr>
          <a:xfrm>
            <a:off x="0" y="4146331"/>
            <a:ext cx="12192000" cy="2711669"/>
          </a:xfrm>
          <a:custGeom>
            <a:avLst/>
            <a:gdLst>
              <a:gd name="connsiteX0" fmla="*/ 0 w 12192000"/>
              <a:gd name="connsiteY0" fmla="*/ 0 h 2711669"/>
              <a:gd name="connsiteX1" fmla="*/ 12192000 w 12192000"/>
              <a:gd name="connsiteY1" fmla="*/ 0 h 2711669"/>
              <a:gd name="connsiteX2" fmla="*/ 12192000 w 12192000"/>
              <a:gd name="connsiteY2" fmla="*/ 2711669 h 2711669"/>
              <a:gd name="connsiteX3" fmla="*/ 0 w 12192000"/>
              <a:gd name="connsiteY3" fmla="*/ 2711669 h 2711669"/>
              <a:gd name="connsiteX4" fmla="*/ 0 w 12192000"/>
              <a:gd name="connsiteY4" fmla="*/ 0 h 2711669"/>
              <a:gd name="connsiteX0-1" fmla="*/ 0 w 12192000"/>
              <a:gd name="connsiteY0-2" fmla="*/ 0 h 2711669"/>
              <a:gd name="connsiteX1-3" fmla="*/ 5912069 w 12192000"/>
              <a:gd name="connsiteY1-4" fmla="*/ 0 h 2711669"/>
              <a:gd name="connsiteX2-5" fmla="*/ 12192000 w 12192000"/>
              <a:gd name="connsiteY2-6" fmla="*/ 0 h 2711669"/>
              <a:gd name="connsiteX3-7" fmla="*/ 12192000 w 12192000"/>
              <a:gd name="connsiteY3-8" fmla="*/ 2711669 h 2711669"/>
              <a:gd name="connsiteX4-9" fmla="*/ 0 w 12192000"/>
              <a:gd name="connsiteY4-10" fmla="*/ 2711669 h 2711669"/>
              <a:gd name="connsiteX5" fmla="*/ 0 w 12192000"/>
              <a:gd name="connsiteY5" fmla="*/ 0 h 2711669"/>
              <a:gd name="connsiteX0-11" fmla="*/ 0 w 12192000"/>
              <a:gd name="connsiteY0-12" fmla="*/ 0 h 2711669"/>
              <a:gd name="connsiteX1-13" fmla="*/ 5927835 w 12192000"/>
              <a:gd name="connsiteY1-14" fmla="*/ 1166648 h 2711669"/>
              <a:gd name="connsiteX2-15" fmla="*/ 12192000 w 12192000"/>
              <a:gd name="connsiteY2-16" fmla="*/ 0 h 2711669"/>
              <a:gd name="connsiteX3-17" fmla="*/ 12192000 w 12192000"/>
              <a:gd name="connsiteY3-18" fmla="*/ 2711669 h 2711669"/>
              <a:gd name="connsiteX4-19" fmla="*/ 0 w 12192000"/>
              <a:gd name="connsiteY4-20" fmla="*/ 2711669 h 2711669"/>
              <a:gd name="connsiteX5-21" fmla="*/ 0 w 12192000"/>
              <a:gd name="connsiteY5-22" fmla="*/ 0 h 2711669"/>
              <a:gd name="connsiteX0-23" fmla="*/ 0 w 12192000"/>
              <a:gd name="connsiteY0-24" fmla="*/ 0 h 2711669"/>
              <a:gd name="connsiteX1-25" fmla="*/ 5927835 w 12192000"/>
              <a:gd name="connsiteY1-26" fmla="*/ 1277007 h 2711669"/>
              <a:gd name="connsiteX2-27" fmla="*/ 12192000 w 12192000"/>
              <a:gd name="connsiteY2-28" fmla="*/ 0 h 2711669"/>
              <a:gd name="connsiteX3-29" fmla="*/ 12192000 w 12192000"/>
              <a:gd name="connsiteY3-30" fmla="*/ 2711669 h 2711669"/>
              <a:gd name="connsiteX4-31" fmla="*/ 0 w 12192000"/>
              <a:gd name="connsiteY4-32" fmla="*/ 2711669 h 2711669"/>
              <a:gd name="connsiteX5-33" fmla="*/ 0 w 12192000"/>
              <a:gd name="connsiteY5-34" fmla="*/ 0 h 2711669"/>
              <a:gd name="connsiteX0-35" fmla="*/ 0 w 12192000"/>
              <a:gd name="connsiteY0-36" fmla="*/ 0 h 2711669"/>
              <a:gd name="connsiteX1-37" fmla="*/ 5959366 w 12192000"/>
              <a:gd name="connsiteY1-38" fmla="*/ 1277007 h 2711669"/>
              <a:gd name="connsiteX2-39" fmla="*/ 12192000 w 12192000"/>
              <a:gd name="connsiteY2-40" fmla="*/ 0 h 2711669"/>
              <a:gd name="connsiteX3-41" fmla="*/ 12192000 w 12192000"/>
              <a:gd name="connsiteY3-42" fmla="*/ 2711669 h 2711669"/>
              <a:gd name="connsiteX4-43" fmla="*/ 0 w 12192000"/>
              <a:gd name="connsiteY4-44" fmla="*/ 2711669 h 2711669"/>
              <a:gd name="connsiteX5-45" fmla="*/ 0 w 12192000"/>
              <a:gd name="connsiteY5-46" fmla="*/ 0 h 27116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2192000" h="2711669">
                <a:moveTo>
                  <a:pt x="0" y="0"/>
                </a:moveTo>
                <a:lnTo>
                  <a:pt x="5959366" y="1277007"/>
                </a:lnTo>
                <a:lnTo>
                  <a:pt x="12192000" y="0"/>
                </a:lnTo>
                <a:lnTo>
                  <a:pt x="12192000" y="2711669"/>
                </a:lnTo>
                <a:lnTo>
                  <a:pt x="0" y="2711669"/>
                </a:lnTo>
                <a:lnTo>
                  <a:pt x="0" y="0"/>
                </a:lnTo>
                <a:close/>
              </a:path>
            </a:pathLst>
          </a:custGeom>
          <a:solidFill>
            <a:srgbClr val="425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标题和竖排文字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8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垂直排列标题与文本"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">
    <p:spTree>
      <p:nvGrpSpPr>
        <p:cNvPr id="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619298" y="0"/>
            <a:ext cx="7575129" cy="6858000"/>
          </a:xfrm>
          <a:custGeom>
            <a:avLst/>
            <a:gdLst>
              <a:gd name="connsiteX0" fmla="*/ 0 w 7575129"/>
              <a:gd name="connsiteY0" fmla="*/ 0 h 6858000"/>
              <a:gd name="connsiteX1" fmla="*/ 7575129 w 7575129"/>
              <a:gd name="connsiteY1" fmla="*/ 0 h 6858000"/>
              <a:gd name="connsiteX2" fmla="*/ 7575129 w 7575129"/>
              <a:gd name="connsiteY2" fmla="*/ 6858000 h 6858000"/>
              <a:gd name="connsiteX3" fmla="*/ 0 w 7575129"/>
              <a:gd name="connsiteY3" fmla="*/ 6858000 h 6858000"/>
              <a:gd name="connsiteX4" fmla="*/ 0 w 7575129"/>
              <a:gd name="connsiteY4" fmla="*/ 0 h 6858000"/>
              <a:gd name="connsiteX0-1" fmla="*/ 31532 w 7606661"/>
              <a:gd name="connsiteY0-2" fmla="*/ 0 h 6858000"/>
              <a:gd name="connsiteX1-3" fmla="*/ 7606661 w 7606661"/>
              <a:gd name="connsiteY1-4" fmla="*/ 0 h 6858000"/>
              <a:gd name="connsiteX2-5" fmla="*/ 7606661 w 7606661"/>
              <a:gd name="connsiteY2-6" fmla="*/ 6858000 h 6858000"/>
              <a:gd name="connsiteX3-7" fmla="*/ 31532 w 7606661"/>
              <a:gd name="connsiteY3-8" fmla="*/ 6858000 h 6858000"/>
              <a:gd name="connsiteX4-9" fmla="*/ 0 w 7606661"/>
              <a:gd name="connsiteY4-10" fmla="*/ 3153103 h 6858000"/>
              <a:gd name="connsiteX5" fmla="*/ 31532 w 7606661"/>
              <a:gd name="connsiteY5" fmla="*/ 0 h 6858000"/>
              <a:gd name="connsiteX0-11" fmla="*/ 0 w 7575129"/>
              <a:gd name="connsiteY0-12" fmla="*/ 0 h 6858000"/>
              <a:gd name="connsiteX1-13" fmla="*/ 7575129 w 7575129"/>
              <a:gd name="connsiteY1-14" fmla="*/ 0 h 6858000"/>
              <a:gd name="connsiteX2-15" fmla="*/ 7575129 w 7575129"/>
              <a:gd name="connsiteY2-16" fmla="*/ 6858000 h 6858000"/>
              <a:gd name="connsiteX3-17" fmla="*/ 0 w 7575129"/>
              <a:gd name="connsiteY3-18" fmla="*/ 6858000 h 6858000"/>
              <a:gd name="connsiteX4-19" fmla="*/ 1261240 w 7575129"/>
              <a:gd name="connsiteY4-20" fmla="*/ 3421117 h 6858000"/>
              <a:gd name="connsiteX5-21" fmla="*/ 0 w 7575129"/>
              <a:gd name="connsiteY5-22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575129" h="6858000">
                <a:moveTo>
                  <a:pt x="0" y="0"/>
                </a:moveTo>
                <a:lnTo>
                  <a:pt x="7575129" y="0"/>
                </a:lnTo>
                <a:lnTo>
                  <a:pt x="7575129" y="6858000"/>
                </a:lnTo>
                <a:lnTo>
                  <a:pt x="0" y="6858000"/>
                </a:lnTo>
                <a:lnTo>
                  <a:pt x="1261240" y="3421117"/>
                </a:lnTo>
                <a:lnTo>
                  <a:pt x="0" y="0"/>
                </a:lnTo>
                <a:close/>
              </a:path>
            </a:pathLst>
          </a:custGeom>
          <a:solidFill>
            <a:srgbClr val="425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2"/>
          <p:cNvSpPr/>
          <p:nvPr userDrawn="1"/>
        </p:nvSpPr>
        <p:spPr>
          <a:xfrm>
            <a:off x="0" y="2602523"/>
            <a:ext cx="301451" cy="1899139"/>
          </a:xfrm>
          <a:prstGeom prst="rect">
            <a:avLst/>
          </a:prstGeom>
          <a:solidFill>
            <a:srgbClr val="425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">
    <p:spTree>
      <p:nvGrpSpPr>
        <p:cNvPr id="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spTree>
      <p:nvGrpSpPr>
        <p:cNvPr id="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自定义版式"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自定义版式"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5" name="TextBox 3"/>
          <p:cNvSpPr txBox="1"/>
          <p:nvPr userDrawn="1"/>
        </p:nvSpPr>
        <p:spPr>
          <a:xfrm>
            <a:off x="1295636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自定义版式"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/>
          <p:cNvSpPr>
            <a:spLocks noGrp="1"/>
          </p:cNvSpPr>
          <p:nvPr>
            <p:ph type="ctrTitle"/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" name="副标题 2"/>
          <p:cNvSpPr>
            <a:spLocks noGrp="1"/>
          </p:cNvSpPr>
          <p:nvPr>
            <p:ph type="subTitle" idx="1"/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21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22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3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3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hyperlink" Target="http://www.shangwuppt.com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jpe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hyperlink" Target="http://www.shangwuppt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hyperlink" Target="http://www.shangwuppt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hyperlink" Target="http://www.shangwuppt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2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0" y="-426"/>
            <a:ext cx="12191999" cy="4519604"/>
          </a:xfrm>
          <a:prstGeom prst="rect">
            <a:avLst/>
          </a:prstGeom>
        </p:spPr>
      </p:pic>
      <p:sp>
        <p:nvSpPr>
          <p:cNvPr id="81" name="Rectangle 6"/>
          <p:cNvSpPr/>
          <p:nvPr/>
        </p:nvSpPr>
        <p:spPr>
          <a:xfrm>
            <a:off x="1" y="1785"/>
            <a:ext cx="12192000" cy="4519603"/>
          </a:xfrm>
          <a:prstGeom prst="rect">
            <a:avLst/>
          </a:prstGeom>
          <a:solidFill>
            <a:srgbClr val="005CA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5" dirty="0">
              <a:latin typeface="微软雅黑" panose="020B0503020204020204" pitchFamily="34" charset="-122"/>
            </a:endParaRPr>
          </a:p>
        </p:txBody>
      </p:sp>
      <p:sp>
        <p:nvSpPr>
          <p:cNvPr id="82" name="矩形 259"/>
          <p:cNvSpPr>
            <a:spLocks noChangeArrowheads="1"/>
          </p:cNvSpPr>
          <p:nvPr/>
        </p:nvSpPr>
        <p:spPr bwMode="auto">
          <a:xfrm>
            <a:off x="867202" y="1503085"/>
            <a:ext cx="11493531" cy="21425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5400" b="1" cap="all" dirty="0" smtClean="0">
                <a:solidFill>
                  <a:schemeClr val="bg1"/>
                </a:solidFill>
                <a:cs typeface="Arial" panose="020B0604020202020204" pitchFamily="34" charset="0"/>
              </a:rPr>
              <a:t>“学思践悟新徽商  文明礼仪商贸人”</a:t>
            </a:r>
            <a:br>
              <a:rPr lang="en-US" altLang="zh-CN" sz="5120" cap="all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zh-CN" sz="4400" cap="all" dirty="0">
                <a:solidFill>
                  <a:schemeClr val="bg1"/>
                </a:solidFill>
                <a:cs typeface="Arial" panose="020B0604020202020204" pitchFamily="34" charset="0"/>
              </a:rPr>
              <a:t>   </a:t>
            </a:r>
            <a:r>
              <a:rPr lang="zh-CN" altLang="en-US" sz="4400" b="1" cap="all" dirty="0">
                <a:solidFill>
                  <a:schemeClr val="bg1"/>
                </a:solidFill>
                <a:cs typeface="Arial" panose="020B0604020202020204" pitchFamily="34" charset="0"/>
              </a:rPr>
              <a:t>主题班会</a:t>
            </a:r>
            <a:endParaRPr lang="zh-CN" altLang="en-US" sz="1600" cap="all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4" name="矩形 259"/>
          <p:cNvSpPr>
            <a:spLocks noChangeArrowheads="1"/>
          </p:cNvSpPr>
          <p:nvPr/>
        </p:nvSpPr>
        <p:spPr bwMode="auto">
          <a:xfrm>
            <a:off x="867202" y="5622277"/>
            <a:ext cx="2042226" cy="3500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75" dirty="0">
                <a:solidFill>
                  <a:srgbClr val="005CA1"/>
                </a:solidFill>
                <a:cs typeface="Arial" panose="020B0604020202020204" pitchFamily="34" charset="0"/>
              </a:rPr>
              <a:t>辅导员：某老师</a:t>
            </a:r>
            <a:endParaRPr lang="zh-CN" altLang="en-US" sz="2275" dirty="0">
              <a:solidFill>
                <a:srgbClr val="005CA1"/>
              </a:solidFill>
              <a:cs typeface="Arial" panose="020B0604020202020204" pitchFamily="34" charset="0"/>
            </a:endParaRPr>
          </a:p>
        </p:txBody>
      </p:sp>
      <p:pic>
        <p:nvPicPr>
          <p:cNvPr id="85" name="图片 4" descr="文本&#10;&#10;描述已自动生成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3519" y="221473"/>
            <a:ext cx="3052364" cy="5448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文明素养的内涵与外延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317182" y="2823050"/>
            <a:ext cx="3017141" cy="3683313"/>
            <a:chOff x="957524" y="1596571"/>
            <a:chExt cx="2468570" cy="3013620"/>
          </a:xfrm>
        </p:grpSpPr>
        <p:sp>
          <p:nvSpPr>
            <p:cNvPr id="19" name="任意多边形 18"/>
            <p:cNvSpPr/>
            <p:nvPr/>
          </p:nvSpPr>
          <p:spPr>
            <a:xfrm rot="2526481" flipH="1">
              <a:off x="957524" y="1596571"/>
              <a:ext cx="2358286" cy="3013620"/>
            </a:xfrm>
            <a:custGeom>
              <a:avLst/>
              <a:gdLst>
                <a:gd name="connsiteX0" fmla="*/ 2806420 w 3359925"/>
                <a:gd name="connsiteY0" fmla="*/ 433639 h 4294428"/>
                <a:gd name="connsiteX1" fmla="*/ 2926287 w 3359925"/>
                <a:gd name="connsiteY1" fmla="*/ 2806421 h 4294428"/>
                <a:gd name="connsiteX2" fmla="*/ 2238926 w 3359925"/>
                <a:gd name="connsiteY2" fmla="*/ 3264536 h 4294428"/>
                <a:gd name="connsiteX3" fmla="*/ 2110490 w 3359925"/>
                <a:gd name="connsiteY3" fmla="*/ 3302855 h 4294428"/>
                <a:gd name="connsiteX4" fmla="*/ 2110489 w 3359925"/>
                <a:gd name="connsiteY4" fmla="*/ 3957010 h 4294428"/>
                <a:gd name="connsiteX5" fmla="*/ 1773071 w 3359925"/>
                <a:gd name="connsiteY5" fmla="*/ 4294428 h 4294428"/>
                <a:gd name="connsiteX6" fmla="*/ 1773072 w 3359925"/>
                <a:gd name="connsiteY6" fmla="*/ 4294427 h 4294428"/>
                <a:gd name="connsiteX7" fmla="*/ 1435654 w 3359925"/>
                <a:gd name="connsiteY7" fmla="*/ 3957009 h 4294428"/>
                <a:gd name="connsiteX8" fmla="*/ 1435654 w 3359925"/>
                <a:gd name="connsiteY8" fmla="*/ 3341898 h 4294428"/>
                <a:gd name="connsiteX9" fmla="*/ 1283535 w 3359925"/>
                <a:gd name="connsiteY9" fmla="*/ 3312800 h 4294428"/>
                <a:gd name="connsiteX10" fmla="*/ 553505 w 3359925"/>
                <a:gd name="connsiteY10" fmla="*/ 2926288 h 4294428"/>
                <a:gd name="connsiteX11" fmla="*/ 433638 w 3359925"/>
                <a:gd name="connsiteY11" fmla="*/ 553506 h 4294428"/>
                <a:gd name="connsiteX12" fmla="*/ 2806420 w 3359925"/>
                <a:gd name="connsiteY12" fmla="*/ 433639 h 429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9925" h="4294428">
                  <a:moveTo>
                    <a:pt x="2806420" y="433639"/>
                  </a:moveTo>
                  <a:cubicBezTo>
                    <a:pt x="3494746" y="1055764"/>
                    <a:pt x="3548413" y="2118095"/>
                    <a:pt x="2926287" y="2806421"/>
                  </a:cubicBezTo>
                  <a:cubicBezTo>
                    <a:pt x="2731873" y="3021523"/>
                    <a:pt x="2494470" y="3174647"/>
                    <a:pt x="2238926" y="3264536"/>
                  </a:cubicBezTo>
                  <a:lnTo>
                    <a:pt x="2110490" y="3302855"/>
                  </a:lnTo>
                  <a:lnTo>
                    <a:pt x="2110489" y="3957010"/>
                  </a:lnTo>
                  <a:cubicBezTo>
                    <a:pt x="2110489" y="4143361"/>
                    <a:pt x="1959422" y="4294428"/>
                    <a:pt x="1773071" y="4294428"/>
                  </a:cubicBezTo>
                  <a:lnTo>
                    <a:pt x="1773072" y="4294427"/>
                  </a:lnTo>
                  <a:cubicBezTo>
                    <a:pt x="1586721" y="4294427"/>
                    <a:pt x="1435654" y="4143360"/>
                    <a:pt x="1435654" y="3957009"/>
                  </a:cubicBezTo>
                  <a:lnTo>
                    <a:pt x="1435654" y="3341898"/>
                  </a:lnTo>
                  <a:lnTo>
                    <a:pt x="1283535" y="3312800"/>
                  </a:lnTo>
                  <a:cubicBezTo>
                    <a:pt x="1020233" y="3249121"/>
                    <a:pt x="768607" y="3120702"/>
                    <a:pt x="553505" y="2926288"/>
                  </a:cubicBezTo>
                  <a:cubicBezTo>
                    <a:pt x="-134821" y="2304163"/>
                    <a:pt x="-188488" y="1241832"/>
                    <a:pt x="433638" y="553506"/>
                  </a:cubicBezTo>
                  <a:cubicBezTo>
                    <a:pt x="1055763" y="-134821"/>
                    <a:pt x="2118094" y="-188487"/>
                    <a:pt x="2806420" y="433639"/>
                  </a:cubicBezTo>
                  <a:close/>
                </a:path>
              </a:pathLst>
            </a:custGeom>
            <a:solidFill>
              <a:srgbClr val="B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3203" tIns="61602" rIns="123203" bIns="61602" anchor="ctr"/>
            <a:lstStyle/>
            <a:p>
              <a:pPr algn="ctr">
                <a:defRPr/>
              </a:pPr>
              <a:endParaRPr lang="zh-CN" altLang="en-US" sz="2420"/>
            </a:p>
          </p:txBody>
        </p:sp>
        <p:sp>
          <p:nvSpPr>
            <p:cNvPr id="20" name="椭圆 19"/>
            <p:cNvSpPr/>
            <p:nvPr/>
          </p:nvSpPr>
          <p:spPr>
            <a:xfrm flipH="1">
              <a:off x="1293945" y="1774825"/>
              <a:ext cx="2132149" cy="21312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3203" tIns="61602" rIns="123203" bIns="61602" anchor="ctr"/>
            <a:lstStyle/>
            <a:p>
              <a:pPr algn="ctr">
                <a:defRPr/>
              </a:pPr>
              <a:endParaRPr lang="zh-CN" altLang="en-US" sz="2420"/>
            </a:p>
          </p:txBody>
        </p:sp>
      </p:grpSp>
      <p:sp>
        <p:nvSpPr>
          <p:cNvPr id="21" name="文本框 10"/>
          <p:cNvSpPr txBox="1"/>
          <p:nvPr/>
        </p:nvSpPr>
        <p:spPr>
          <a:xfrm flipH="1">
            <a:off x="2139007" y="3990856"/>
            <a:ext cx="1655058" cy="574675"/>
          </a:xfrm>
          <a:prstGeom prst="rect">
            <a:avLst/>
          </a:prstGeom>
          <a:noFill/>
        </p:spPr>
        <p:txBody>
          <a:bodyPr wrap="square" lIns="123203" tIns="61602" rIns="123203" bIns="61602">
            <a:spAutoFit/>
          </a:bodyPr>
          <a:lstStyle/>
          <a:p>
            <a:pPr algn="ctr">
              <a:defRPr/>
            </a:pPr>
            <a:r>
              <a:rPr lang="zh-CN" altLang="en-US" sz="293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意</a:t>
            </a:r>
            <a:endParaRPr lang="zh-CN" altLang="en-US" sz="293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082941" y="2030322"/>
            <a:ext cx="863153" cy="863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5082941" y="3229541"/>
            <a:ext cx="863153" cy="86315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082941" y="4428760"/>
            <a:ext cx="863153" cy="863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082941" y="5627979"/>
            <a:ext cx="863153" cy="86315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740" y="1908175"/>
            <a:ext cx="4688205" cy="1050925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None/>
            </a:pPr>
            <a:r>
              <a:rPr lang="zh-CN" altLang="en-US"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遵纪守法：遵守国家法律、法规和学校纪律，不违法乱纪。</a:t>
            </a:r>
            <a:endParaRPr lang="zh-CN" altLang="en-US" sz="171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740" y="3135630"/>
            <a:ext cx="4793615" cy="1050925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None/>
            </a:pPr>
            <a:r>
              <a:rPr lang="zh-CN" altLang="en-US"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文明礼仪：具备良好的文明礼仪，尊重他人、注重形象，遵循公共秩序。</a:t>
            </a:r>
            <a:endParaRPr lang="zh-CN" altLang="en-US" sz="171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740" y="4284345"/>
            <a:ext cx="5043170" cy="1050925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None/>
            </a:pPr>
            <a:r>
              <a:rPr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环保意识</a:t>
            </a:r>
            <a:r>
              <a:rPr lang="zh-CN"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：具备良好的环保意识，倡导绿色出行、节约能源、减少浪费等行为。</a:t>
            </a:r>
            <a:endParaRPr lang="zh-CN" sz="171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740" y="5534025"/>
            <a:ext cx="5043170" cy="1050925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algn="l" eaLnBrk="1" hangingPunct="1">
              <a:lnSpc>
                <a:spcPct val="150000"/>
              </a:lnSpc>
              <a:spcAft>
                <a:spcPct val="40000"/>
              </a:spcAft>
              <a:buClr>
                <a:schemeClr val="tx1"/>
              </a:buClr>
              <a:buSzTx/>
              <a:buFontTx/>
              <a:buNone/>
            </a:pPr>
            <a:r>
              <a:rPr sz="1710" noProof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科学素养：具备科学素养，能够运用科学的方法和思维方式解决问题，避免盲目从众、追求虚名虚利的行为</a:t>
            </a:r>
            <a:endParaRPr sz="1710" noProof="1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Content Placeholder 2"/>
          <p:cNvSpPr txBox="1"/>
          <p:nvPr/>
        </p:nvSpPr>
        <p:spPr>
          <a:xfrm>
            <a:off x="160020" y="1273810"/>
            <a:ext cx="10887710" cy="634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202F3D">
                  <a:lumMod val="75000"/>
                </a:srgbClr>
              </a:buClr>
            </a:pPr>
            <a:r>
              <a:rPr lang="zh-CN" altLang="zh-CN" sz="2400" dirty="0">
                <a:solidFill>
                  <a:srgbClr val="FF0000"/>
                </a:solidFill>
                <a:cs typeface="+mn-ea"/>
                <a:sym typeface="+mn-lt"/>
              </a:rPr>
              <a:t>“意”是指大学生应具备的人生追求和人生价值观</a:t>
            </a:r>
            <a:endParaRPr lang="zh-CN" altLang="zh-CN" sz="2400" dirty="0">
              <a:solidFill>
                <a:srgbClr val="FF0000"/>
              </a:solidFill>
              <a:cs typeface="+mn-ea"/>
              <a:sym typeface="+mn-lt"/>
            </a:endParaRPr>
          </a:p>
          <a:p>
            <a:pPr lvl="0" algn="l">
              <a:buClr>
                <a:srgbClr val="202F3D">
                  <a:lumMod val="75000"/>
                </a:srgbClr>
              </a:buClr>
            </a:pPr>
            <a:endParaRPr lang="zh-CN" altLang="zh-CN" sz="20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0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  <p:cond evt="onPrev" delay="0"/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/>
          <p:cNvGrpSpPr/>
          <p:nvPr/>
        </p:nvGrpSpPr>
        <p:grpSpPr>
          <a:xfrm>
            <a:off x="3308898" y="2509296"/>
            <a:ext cx="5521451" cy="1312278"/>
            <a:chOff x="3516125" y="2798058"/>
            <a:chExt cx="5521451" cy="1312278"/>
          </a:xfrm>
        </p:grpSpPr>
        <p:grpSp>
          <p:nvGrpSpPr>
            <p:cNvPr id="33" name="组合 2"/>
            <p:cNvGrpSpPr/>
            <p:nvPr/>
          </p:nvGrpSpPr>
          <p:grpSpPr>
            <a:xfrm>
              <a:off x="3739745" y="2798058"/>
              <a:ext cx="5297831" cy="1312278"/>
              <a:chOff x="2298739" y="1774825"/>
              <a:chExt cx="5297831" cy="1312278"/>
            </a:xfrm>
          </p:grpSpPr>
          <p:sp>
            <p:nvSpPr>
              <p:cNvPr id="34" name="文本框 5"/>
              <p:cNvSpPr txBox="1"/>
              <p:nvPr/>
            </p:nvSpPr>
            <p:spPr>
              <a:xfrm>
                <a:off x="3735124" y="1774825"/>
                <a:ext cx="3861446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defRPr/>
                </a:pPr>
                <a:r>
                  <a:rPr lang="zh-CN" altLang="en-US" sz="4800" b="1" dirty="0">
                    <a:solidFill>
                      <a:srgbClr val="42556C"/>
                    </a:solidFill>
                    <a:cs typeface="+mn-ea"/>
                    <a:sym typeface="+mn-lt"/>
                  </a:rPr>
                  <a:t>现行</a:t>
                </a:r>
                <a:endParaRPr lang="zh-CN" altLang="en-US" sz="4800" b="1" dirty="0">
                  <a:solidFill>
                    <a:srgbClr val="42556C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文本框 6"/>
              <p:cNvSpPr txBox="1"/>
              <p:nvPr/>
            </p:nvSpPr>
            <p:spPr>
              <a:xfrm>
                <a:off x="3800338" y="2688323"/>
                <a:ext cx="3760495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000" dirty="0">
                    <a:solidFill>
                      <a:srgbClr val="42556C"/>
                    </a:solidFill>
                    <a:cs typeface="+mn-ea"/>
                    <a:sym typeface="+mn-lt"/>
                  </a:rPr>
                  <a:t>大学生文明素缺位的现状</a:t>
                </a:r>
                <a:endParaRPr lang="zh-CN" altLang="en-US" sz="2000" dirty="0">
                  <a:solidFill>
                    <a:srgbClr val="42556C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文本框 1"/>
              <p:cNvSpPr txBox="1"/>
              <p:nvPr/>
            </p:nvSpPr>
            <p:spPr>
              <a:xfrm>
                <a:off x="2298739" y="1833181"/>
                <a:ext cx="93385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7200" b="1" dirty="0">
                    <a:solidFill>
                      <a:srgbClr val="42556C"/>
                    </a:solidFill>
                    <a:cs typeface="+mn-ea"/>
                    <a:sym typeface="+mn-lt"/>
                  </a:rPr>
                  <a:t>3</a:t>
                </a:r>
                <a:endParaRPr lang="zh-TW" altLang="en-US" sz="7200" b="1" dirty="0">
                  <a:solidFill>
                    <a:srgbClr val="42556C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7" name="矩形: 圆角 4"/>
            <p:cNvSpPr/>
            <p:nvPr/>
          </p:nvSpPr>
          <p:spPr>
            <a:xfrm>
              <a:off x="3516125" y="2843920"/>
              <a:ext cx="1157475" cy="1169790"/>
            </a:xfrm>
            <a:prstGeom prst="roundRect">
              <a:avLst/>
            </a:prstGeom>
            <a:noFill/>
            <a:ln w="69850">
              <a:solidFill>
                <a:srgbClr val="4255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42556C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8" name="Freeform 5"/>
          <p:cNvSpPr/>
          <p:nvPr/>
        </p:nvSpPr>
        <p:spPr bwMode="auto">
          <a:xfrm>
            <a:off x="0" y="4187825"/>
            <a:ext cx="12192000" cy="2670175"/>
          </a:xfrm>
          <a:custGeom>
            <a:avLst/>
            <a:gdLst>
              <a:gd name="T0" fmla="*/ 40 w 3840"/>
              <a:gd name="T1" fmla="*/ 17 h 838"/>
              <a:gd name="T2" fmla="*/ 201 w 3840"/>
              <a:gd name="T3" fmla="*/ 89 h 838"/>
              <a:gd name="T4" fmla="*/ 248 w 3840"/>
              <a:gd name="T5" fmla="*/ 108 h 838"/>
              <a:gd name="T6" fmla="*/ 289 w 3840"/>
              <a:gd name="T7" fmla="*/ 125 h 838"/>
              <a:gd name="T8" fmla="*/ 341 w 3840"/>
              <a:gd name="T9" fmla="*/ 145 h 838"/>
              <a:gd name="T10" fmla="*/ 404 w 3840"/>
              <a:gd name="T11" fmla="*/ 169 h 838"/>
              <a:gd name="T12" fmla="*/ 519 w 3840"/>
              <a:gd name="T13" fmla="*/ 209 h 838"/>
              <a:gd name="T14" fmla="*/ 534 w 3840"/>
              <a:gd name="T15" fmla="*/ 214 h 838"/>
              <a:gd name="T16" fmla="*/ 608 w 3840"/>
              <a:gd name="T17" fmla="*/ 239 h 838"/>
              <a:gd name="T18" fmla="*/ 700 w 3840"/>
              <a:gd name="T19" fmla="*/ 267 h 838"/>
              <a:gd name="T20" fmla="*/ 736 w 3840"/>
              <a:gd name="T21" fmla="*/ 277 h 838"/>
              <a:gd name="T22" fmla="*/ 828 w 3840"/>
              <a:gd name="T23" fmla="*/ 303 h 838"/>
              <a:gd name="T24" fmla="*/ 993 w 3840"/>
              <a:gd name="T25" fmla="*/ 343 h 838"/>
              <a:gd name="T26" fmla="*/ 1124 w 3840"/>
              <a:gd name="T27" fmla="*/ 371 h 838"/>
              <a:gd name="T28" fmla="*/ 1230 w 3840"/>
              <a:gd name="T29" fmla="*/ 391 h 838"/>
              <a:gd name="T30" fmla="*/ 1280 w 3840"/>
              <a:gd name="T31" fmla="*/ 399 h 838"/>
              <a:gd name="T32" fmla="*/ 1352 w 3840"/>
              <a:gd name="T33" fmla="*/ 409 h 838"/>
              <a:gd name="T34" fmla="*/ 1414 w 3840"/>
              <a:gd name="T35" fmla="*/ 419 h 838"/>
              <a:gd name="T36" fmla="*/ 1480 w 3840"/>
              <a:gd name="T37" fmla="*/ 427 h 838"/>
              <a:gd name="T38" fmla="*/ 1552 w 3840"/>
              <a:gd name="T39" fmla="*/ 435 h 838"/>
              <a:gd name="T40" fmla="*/ 1640 w 3840"/>
              <a:gd name="T41" fmla="*/ 443 h 838"/>
              <a:gd name="T42" fmla="*/ 1756 w 3840"/>
              <a:gd name="T43" fmla="*/ 451 h 838"/>
              <a:gd name="T44" fmla="*/ 2157 w 3840"/>
              <a:gd name="T45" fmla="*/ 456 h 838"/>
              <a:gd name="T46" fmla="*/ 2309 w 3840"/>
              <a:gd name="T47" fmla="*/ 448 h 838"/>
              <a:gd name="T48" fmla="*/ 2412 w 3840"/>
              <a:gd name="T49" fmla="*/ 438 h 838"/>
              <a:gd name="T50" fmla="*/ 2484 w 3840"/>
              <a:gd name="T51" fmla="*/ 431 h 838"/>
              <a:gd name="T52" fmla="*/ 2552 w 3840"/>
              <a:gd name="T53" fmla="*/ 423 h 838"/>
              <a:gd name="T54" fmla="*/ 2690 w 3840"/>
              <a:gd name="T55" fmla="*/ 403 h 838"/>
              <a:gd name="T56" fmla="*/ 2738 w 3840"/>
              <a:gd name="T57" fmla="*/ 395 h 838"/>
              <a:gd name="T58" fmla="*/ 2921 w 3840"/>
              <a:gd name="T59" fmla="*/ 359 h 838"/>
              <a:gd name="T60" fmla="*/ 3040 w 3840"/>
              <a:gd name="T61" fmla="*/ 331 h 838"/>
              <a:gd name="T62" fmla="*/ 3132 w 3840"/>
              <a:gd name="T63" fmla="*/ 307 h 838"/>
              <a:gd name="T64" fmla="*/ 3248 w 3840"/>
              <a:gd name="T65" fmla="*/ 273 h 838"/>
              <a:gd name="T66" fmla="*/ 3299 w 3840"/>
              <a:gd name="T67" fmla="*/ 257 h 838"/>
              <a:gd name="T68" fmla="*/ 3320 w 3840"/>
              <a:gd name="T69" fmla="*/ 251 h 838"/>
              <a:gd name="T70" fmla="*/ 3344 w 3840"/>
              <a:gd name="T71" fmla="*/ 243 h 838"/>
              <a:gd name="T72" fmla="*/ 3380 w 3840"/>
              <a:gd name="T73" fmla="*/ 231 h 838"/>
              <a:gd name="T74" fmla="*/ 3483 w 3840"/>
              <a:gd name="T75" fmla="*/ 195 h 838"/>
              <a:gd name="T76" fmla="*/ 3519 w 3840"/>
              <a:gd name="T77" fmla="*/ 181 h 838"/>
              <a:gd name="T78" fmla="*/ 3571 w 3840"/>
              <a:gd name="T79" fmla="*/ 161 h 838"/>
              <a:gd name="T80" fmla="*/ 3611 w 3840"/>
              <a:gd name="T81" fmla="*/ 145 h 838"/>
              <a:gd name="T82" fmla="*/ 3658 w 3840"/>
              <a:gd name="T83" fmla="*/ 127 h 838"/>
              <a:gd name="T84" fmla="*/ 3707 w 3840"/>
              <a:gd name="T85" fmla="*/ 105 h 838"/>
              <a:gd name="T86" fmla="*/ 3778 w 3840"/>
              <a:gd name="T87" fmla="*/ 75 h 838"/>
              <a:gd name="T88" fmla="*/ 3822 w 3840"/>
              <a:gd name="T89" fmla="*/ 55 h 838"/>
              <a:gd name="T90" fmla="*/ 3839 w 3840"/>
              <a:gd name="T91" fmla="*/ 47 h 838"/>
              <a:gd name="T92" fmla="*/ 3840 w 3840"/>
              <a:gd name="T93" fmla="*/ 838 h 838"/>
              <a:gd name="T94" fmla="*/ 0 w 3840"/>
              <a:gd name="T95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840" h="838">
                <a:moveTo>
                  <a:pt x="0" y="0"/>
                </a:moveTo>
                <a:cubicBezTo>
                  <a:pt x="15" y="2"/>
                  <a:pt x="27" y="12"/>
                  <a:pt x="40" y="17"/>
                </a:cubicBezTo>
                <a:cubicBezTo>
                  <a:pt x="72" y="32"/>
                  <a:pt x="104" y="47"/>
                  <a:pt x="137" y="61"/>
                </a:cubicBezTo>
                <a:cubicBezTo>
                  <a:pt x="158" y="71"/>
                  <a:pt x="179" y="80"/>
                  <a:pt x="201" y="89"/>
                </a:cubicBezTo>
                <a:cubicBezTo>
                  <a:pt x="215" y="96"/>
                  <a:pt x="230" y="100"/>
                  <a:pt x="244" y="108"/>
                </a:cubicBezTo>
                <a:cubicBezTo>
                  <a:pt x="245" y="108"/>
                  <a:pt x="247" y="108"/>
                  <a:pt x="248" y="108"/>
                </a:cubicBezTo>
                <a:cubicBezTo>
                  <a:pt x="255" y="112"/>
                  <a:pt x="262" y="115"/>
                  <a:pt x="269" y="117"/>
                </a:cubicBezTo>
                <a:cubicBezTo>
                  <a:pt x="275" y="120"/>
                  <a:pt x="282" y="123"/>
                  <a:pt x="289" y="125"/>
                </a:cubicBezTo>
                <a:cubicBezTo>
                  <a:pt x="295" y="128"/>
                  <a:pt x="302" y="131"/>
                  <a:pt x="309" y="133"/>
                </a:cubicBezTo>
                <a:cubicBezTo>
                  <a:pt x="319" y="137"/>
                  <a:pt x="330" y="142"/>
                  <a:pt x="341" y="145"/>
                </a:cubicBezTo>
                <a:cubicBezTo>
                  <a:pt x="352" y="150"/>
                  <a:pt x="364" y="154"/>
                  <a:pt x="376" y="159"/>
                </a:cubicBezTo>
                <a:cubicBezTo>
                  <a:pt x="385" y="162"/>
                  <a:pt x="395" y="166"/>
                  <a:pt x="404" y="169"/>
                </a:cubicBezTo>
                <a:cubicBezTo>
                  <a:pt x="415" y="173"/>
                  <a:pt x="426" y="177"/>
                  <a:pt x="437" y="181"/>
                </a:cubicBezTo>
                <a:cubicBezTo>
                  <a:pt x="464" y="190"/>
                  <a:pt x="491" y="201"/>
                  <a:pt x="519" y="209"/>
                </a:cubicBezTo>
                <a:cubicBezTo>
                  <a:pt x="522" y="211"/>
                  <a:pt x="522" y="211"/>
                  <a:pt x="522" y="211"/>
                </a:cubicBezTo>
                <a:cubicBezTo>
                  <a:pt x="526" y="212"/>
                  <a:pt x="530" y="213"/>
                  <a:pt x="534" y="214"/>
                </a:cubicBezTo>
                <a:cubicBezTo>
                  <a:pt x="538" y="216"/>
                  <a:pt x="542" y="217"/>
                  <a:pt x="546" y="219"/>
                </a:cubicBezTo>
                <a:cubicBezTo>
                  <a:pt x="567" y="226"/>
                  <a:pt x="588" y="232"/>
                  <a:pt x="608" y="239"/>
                </a:cubicBezTo>
                <a:cubicBezTo>
                  <a:pt x="610" y="240"/>
                  <a:pt x="614" y="240"/>
                  <a:pt x="616" y="241"/>
                </a:cubicBezTo>
                <a:cubicBezTo>
                  <a:pt x="644" y="251"/>
                  <a:pt x="673" y="257"/>
                  <a:pt x="700" y="267"/>
                </a:cubicBezTo>
                <a:cubicBezTo>
                  <a:pt x="702" y="268"/>
                  <a:pt x="707" y="268"/>
                  <a:pt x="709" y="269"/>
                </a:cubicBezTo>
                <a:cubicBezTo>
                  <a:pt x="717" y="272"/>
                  <a:pt x="727" y="275"/>
                  <a:pt x="736" y="277"/>
                </a:cubicBezTo>
                <a:cubicBezTo>
                  <a:pt x="752" y="282"/>
                  <a:pt x="768" y="286"/>
                  <a:pt x="784" y="291"/>
                </a:cubicBezTo>
                <a:cubicBezTo>
                  <a:pt x="799" y="295"/>
                  <a:pt x="814" y="298"/>
                  <a:pt x="828" y="303"/>
                </a:cubicBezTo>
                <a:cubicBezTo>
                  <a:pt x="866" y="312"/>
                  <a:pt x="903" y="322"/>
                  <a:pt x="940" y="331"/>
                </a:cubicBezTo>
                <a:cubicBezTo>
                  <a:pt x="958" y="336"/>
                  <a:pt x="976" y="338"/>
                  <a:pt x="993" y="343"/>
                </a:cubicBezTo>
                <a:cubicBezTo>
                  <a:pt x="1029" y="351"/>
                  <a:pt x="1066" y="358"/>
                  <a:pt x="1102" y="367"/>
                </a:cubicBezTo>
                <a:cubicBezTo>
                  <a:pt x="1109" y="368"/>
                  <a:pt x="1117" y="368"/>
                  <a:pt x="1124" y="371"/>
                </a:cubicBezTo>
                <a:cubicBezTo>
                  <a:pt x="1152" y="376"/>
                  <a:pt x="1181" y="381"/>
                  <a:pt x="1209" y="387"/>
                </a:cubicBezTo>
                <a:cubicBezTo>
                  <a:pt x="1216" y="388"/>
                  <a:pt x="1223" y="388"/>
                  <a:pt x="1230" y="391"/>
                </a:cubicBezTo>
                <a:cubicBezTo>
                  <a:pt x="1238" y="392"/>
                  <a:pt x="1247" y="392"/>
                  <a:pt x="1254" y="395"/>
                </a:cubicBezTo>
                <a:cubicBezTo>
                  <a:pt x="1263" y="396"/>
                  <a:pt x="1272" y="396"/>
                  <a:pt x="1280" y="399"/>
                </a:cubicBezTo>
                <a:cubicBezTo>
                  <a:pt x="1297" y="401"/>
                  <a:pt x="1314" y="404"/>
                  <a:pt x="1331" y="407"/>
                </a:cubicBezTo>
                <a:cubicBezTo>
                  <a:pt x="1338" y="408"/>
                  <a:pt x="1345" y="408"/>
                  <a:pt x="1352" y="409"/>
                </a:cubicBezTo>
                <a:cubicBezTo>
                  <a:pt x="1361" y="413"/>
                  <a:pt x="1371" y="412"/>
                  <a:pt x="1380" y="413"/>
                </a:cubicBezTo>
                <a:cubicBezTo>
                  <a:pt x="1391" y="417"/>
                  <a:pt x="1403" y="415"/>
                  <a:pt x="1414" y="419"/>
                </a:cubicBezTo>
                <a:cubicBezTo>
                  <a:pt x="1425" y="421"/>
                  <a:pt x="1437" y="419"/>
                  <a:pt x="1448" y="423"/>
                </a:cubicBezTo>
                <a:cubicBezTo>
                  <a:pt x="1459" y="424"/>
                  <a:pt x="1470" y="424"/>
                  <a:pt x="1480" y="427"/>
                </a:cubicBezTo>
                <a:cubicBezTo>
                  <a:pt x="1492" y="428"/>
                  <a:pt x="1504" y="428"/>
                  <a:pt x="1516" y="431"/>
                </a:cubicBezTo>
                <a:cubicBezTo>
                  <a:pt x="1528" y="432"/>
                  <a:pt x="1541" y="431"/>
                  <a:pt x="1552" y="435"/>
                </a:cubicBezTo>
                <a:cubicBezTo>
                  <a:pt x="1565" y="436"/>
                  <a:pt x="1578" y="435"/>
                  <a:pt x="1590" y="438"/>
                </a:cubicBezTo>
                <a:cubicBezTo>
                  <a:pt x="1607" y="442"/>
                  <a:pt x="1624" y="438"/>
                  <a:pt x="1640" y="443"/>
                </a:cubicBezTo>
                <a:cubicBezTo>
                  <a:pt x="1656" y="444"/>
                  <a:pt x="1672" y="443"/>
                  <a:pt x="1688" y="446"/>
                </a:cubicBezTo>
                <a:cubicBezTo>
                  <a:pt x="1710" y="450"/>
                  <a:pt x="1734" y="445"/>
                  <a:pt x="1756" y="451"/>
                </a:cubicBezTo>
                <a:cubicBezTo>
                  <a:pt x="1785" y="454"/>
                  <a:pt x="1815" y="449"/>
                  <a:pt x="1843" y="456"/>
                </a:cubicBezTo>
                <a:cubicBezTo>
                  <a:pt x="1948" y="457"/>
                  <a:pt x="2052" y="457"/>
                  <a:pt x="2157" y="456"/>
                </a:cubicBezTo>
                <a:cubicBezTo>
                  <a:pt x="2187" y="450"/>
                  <a:pt x="2218" y="453"/>
                  <a:pt x="2248" y="451"/>
                </a:cubicBezTo>
                <a:cubicBezTo>
                  <a:pt x="2268" y="446"/>
                  <a:pt x="2288" y="449"/>
                  <a:pt x="2309" y="448"/>
                </a:cubicBezTo>
                <a:cubicBezTo>
                  <a:pt x="2325" y="442"/>
                  <a:pt x="2343" y="445"/>
                  <a:pt x="2361" y="443"/>
                </a:cubicBezTo>
                <a:cubicBezTo>
                  <a:pt x="2377" y="437"/>
                  <a:pt x="2395" y="443"/>
                  <a:pt x="2412" y="438"/>
                </a:cubicBezTo>
                <a:cubicBezTo>
                  <a:pt x="2423" y="436"/>
                  <a:pt x="2434" y="436"/>
                  <a:pt x="2445" y="435"/>
                </a:cubicBezTo>
                <a:cubicBezTo>
                  <a:pt x="2458" y="431"/>
                  <a:pt x="2471" y="432"/>
                  <a:pt x="2484" y="431"/>
                </a:cubicBezTo>
                <a:cubicBezTo>
                  <a:pt x="2495" y="427"/>
                  <a:pt x="2508" y="428"/>
                  <a:pt x="2520" y="427"/>
                </a:cubicBezTo>
                <a:cubicBezTo>
                  <a:pt x="2530" y="423"/>
                  <a:pt x="2541" y="424"/>
                  <a:pt x="2552" y="423"/>
                </a:cubicBezTo>
                <a:cubicBezTo>
                  <a:pt x="2561" y="420"/>
                  <a:pt x="2571" y="420"/>
                  <a:pt x="2580" y="419"/>
                </a:cubicBezTo>
                <a:cubicBezTo>
                  <a:pt x="2616" y="413"/>
                  <a:pt x="2653" y="408"/>
                  <a:pt x="2690" y="403"/>
                </a:cubicBezTo>
                <a:cubicBezTo>
                  <a:pt x="2697" y="400"/>
                  <a:pt x="2706" y="400"/>
                  <a:pt x="2714" y="399"/>
                </a:cubicBezTo>
                <a:cubicBezTo>
                  <a:pt x="2722" y="396"/>
                  <a:pt x="2730" y="396"/>
                  <a:pt x="2738" y="395"/>
                </a:cubicBezTo>
                <a:cubicBezTo>
                  <a:pt x="2752" y="391"/>
                  <a:pt x="2767" y="389"/>
                  <a:pt x="2781" y="387"/>
                </a:cubicBezTo>
                <a:cubicBezTo>
                  <a:pt x="2828" y="378"/>
                  <a:pt x="2874" y="368"/>
                  <a:pt x="2921" y="359"/>
                </a:cubicBezTo>
                <a:cubicBezTo>
                  <a:pt x="2932" y="355"/>
                  <a:pt x="2944" y="354"/>
                  <a:pt x="2956" y="351"/>
                </a:cubicBezTo>
                <a:cubicBezTo>
                  <a:pt x="2984" y="344"/>
                  <a:pt x="3012" y="338"/>
                  <a:pt x="3040" y="331"/>
                </a:cubicBezTo>
                <a:cubicBezTo>
                  <a:pt x="3050" y="327"/>
                  <a:pt x="3061" y="325"/>
                  <a:pt x="3072" y="323"/>
                </a:cubicBezTo>
                <a:cubicBezTo>
                  <a:pt x="3091" y="317"/>
                  <a:pt x="3112" y="312"/>
                  <a:pt x="3132" y="307"/>
                </a:cubicBezTo>
                <a:cubicBezTo>
                  <a:pt x="3160" y="299"/>
                  <a:pt x="3188" y="291"/>
                  <a:pt x="3216" y="283"/>
                </a:cubicBezTo>
                <a:cubicBezTo>
                  <a:pt x="3226" y="279"/>
                  <a:pt x="3237" y="277"/>
                  <a:pt x="3248" y="273"/>
                </a:cubicBezTo>
                <a:cubicBezTo>
                  <a:pt x="3250" y="272"/>
                  <a:pt x="3254" y="271"/>
                  <a:pt x="3256" y="271"/>
                </a:cubicBezTo>
                <a:cubicBezTo>
                  <a:pt x="3270" y="266"/>
                  <a:pt x="3285" y="262"/>
                  <a:pt x="3299" y="257"/>
                </a:cubicBezTo>
                <a:cubicBezTo>
                  <a:pt x="3301" y="256"/>
                  <a:pt x="3305" y="255"/>
                  <a:pt x="3307" y="255"/>
                </a:cubicBezTo>
                <a:cubicBezTo>
                  <a:pt x="3311" y="254"/>
                  <a:pt x="3315" y="252"/>
                  <a:pt x="3320" y="251"/>
                </a:cubicBezTo>
                <a:cubicBezTo>
                  <a:pt x="3325" y="249"/>
                  <a:pt x="3330" y="247"/>
                  <a:pt x="3335" y="245"/>
                </a:cubicBezTo>
                <a:cubicBezTo>
                  <a:pt x="3337" y="244"/>
                  <a:pt x="3342" y="244"/>
                  <a:pt x="3344" y="243"/>
                </a:cubicBezTo>
                <a:cubicBezTo>
                  <a:pt x="3348" y="242"/>
                  <a:pt x="3352" y="240"/>
                  <a:pt x="3356" y="239"/>
                </a:cubicBezTo>
                <a:cubicBezTo>
                  <a:pt x="3364" y="236"/>
                  <a:pt x="3372" y="233"/>
                  <a:pt x="3380" y="231"/>
                </a:cubicBezTo>
                <a:cubicBezTo>
                  <a:pt x="3389" y="227"/>
                  <a:pt x="3398" y="225"/>
                  <a:pt x="3407" y="221"/>
                </a:cubicBezTo>
                <a:cubicBezTo>
                  <a:pt x="3433" y="213"/>
                  <a:pt x="3458" y="203"/>
                  <a:pt x="3483" y="195"/>
                </a:cubicBezTo>
                <a:cubicBezTo>
                  <a:pt x="3491" y="192"/>
                  <a:pt x="3499" y="189"/>
                  <a:pt x="3507" y="185"/>
                </a:cubicBezTo>
                <a:cubicBezTo>
                  <a:pt x="3511" y="184"/>
                  <a:pt x="3515" y="183"/>
                  <a:pt x="3519" y="181"/>
                </a:cubicBezTo>
                <a:cubicBezTo>
                  <a:pt x="3525" y="179"/>
                  <a:pt x="3530" y="177"/>
                  <a:pt x="3536" y="175"/>
                </a:cubicBezTo>
                <a:cubicBezTo>
                  <a:pt x="3547" y="169"/>
                  <a:pt x="3560" y="166"/>
                  <a:pt x="3571" y="161"/>
                </a:cubicBezTo>
                <a:cubicBezTo>
                  <a:pt x="3578" y="159"/>
                  <a:pt x="3585" y="156"/>
                  <a:pt x="3591" y="153"/>
                </a:cubicBezTo>
                <a:cubicBezTo>
                  <a:pt x="3598" y="151"/>
                  <a:pt x="3605" y="148"/>
                  <a:pt x="3611" y="145"/>
                </a:cubicBezTo>
                <a:cubicBezTo>
                  <a:pt x="3618" y="143"/>
                  <a:pt x="3625" y="140"/>
                  <a:pt x="3631" y="137"/>
                </a:cubicBezTo>
                <a:cubicBezTo>
                  <a:pt x="3640" y="134"/>
                  <a:pt x="3649" y="129"/>
                  <a:pt x="3658" y="127"/>
                </a:cubicBezTo>
                <a:cubicBezTo>
                  <a:pt x="3658" y="125"/>
                  <a:pt x="3658" y="125"/>
                  <a:pt x="3658" y="125"/>
                </a:cubicBezTo>
                <a:cubicBezTo>
                  <a:pt x="3675" y="120"/>
                  <a:pt x="3691" y="112"/>
                  <a:pt x="3707" y="105"/>
                </a:cubicBezTo>
                <a:cubicBezTo>
                  <a:pt x="3720" y="100"/>
                  <a:pt x="3732" y="94"/>
                  <a:pt x="3745" y="89"/>
                </a:cubicBezTo>
                <a:cubicBezTo>
                  <a:pt x="3756" y="85"/>
                  <a:pt x="3766" y="78"/>
                  <a:pt x="3778" y="75"/>
                </a:cubicBezTo>
                <a:cubicBezTo>
                  <a:pt x="3778" y="73"/>
                  <a:pt x="3778" y="73"/>
                  <a:pt x="3778" y="73"/>
                </a:cubicBezTo>
                <a:cubicBezTo>
                  <a:pt x="3794" y="69"/>
                  <a:pt x="3807" y="59"/>
                  <a:pt x="3822" y="55"/>
                </a:cubicBezTo>
                <a:cubicBezTo>
                  <a:pt x="3822" y="53"/>
                  <a:pt x="3822" y="53"/>
                  <a:pt x="3822" y="53"/>
                </a:cubicBezTo>
                <a:cubicBezTo>
                  <a:pt x="3828" y="51"/>
                  <a:pt x="3834" y="49"/>
                  <a:pt x="3839" y="47"/>
                </a:cubicBezTo>
                <a:cubicBezTo>
                  <a:pt x="3840" y="41"/>
                  <a:pt x="3840" y="41"/>
                  <a:pt x="3840" y="41"/>
                </a:cubicBezTo>
                <a:cubicBezTo>
                  <a:pt x="3840" y="838"/>
                  <a:pt x="3840" y="838"/>
                  <a:pt x="3840" y="838"/>
                </a:cubicBezTo>
                <a:cubicBezTo>
                  <a:pt x="0" y="838"/>
                  <a:pt x="0" y="838"/>
                  <a:pt x="0" y="838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42556C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2"/>
          <p:cNvSpPr txBox="1"/>
          <p:nvPr/>
        </p:nvSpPr>
        <p:spPr>
          <a:xfrm>
            <a:off x="515620" y="389255"/>
            <a:ext cx="10887710" cy="634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>
                <a:srgbClr val="202F3D">
                  <a:lumMod val="75000"/>
                </a:srgbClr>
              </a:buClr>
            </a:pPr>
            <a:r>
              <a:rPr lang="zh-CN" altLang="zh-CN" sz="2400" dirty="0">
                <a:solidFill>
                  <a:srgbClr val="FF0000"/>
                </a:solidFill>
                <a:cs typeface="+mn-ea"/>
                <a:sym typeface="+mn-lt"/>
              </a:rPr>
              <a:t>在我们周围，你是否自己做过或遇到到这样的事情？</a:t>
            </a:r>
            <a:endParaRPr lang="zh-CN" altLang="zh-CN" sz="24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41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3612515" y="1287780"/>
            <a:ext cx="4966970" cy="40347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大学生文明素养缺位的现状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sp>
        <p:nvSpPr>
          <p:cNvPr id="44" name="文本框 100"/>
          <p:cNvSpPr txBox="1"/>
          <p:nvPr/>
        </p:nvSpPr>
        <p:spPr>
          <a:xfrm>
            <a:off x="542290" y="151638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一、嬉笑怒骂，出口成“脏”</a:t>
            </a:r>
            <a:endParaRPr lang="zh-CN" altLang="en-US" sz="28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pic>
        <p:nvPicPr>
          <p:cNvPr id="45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591310" y="2312035"/>
            <a:ext cx="3291840" cy="2754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图片 22" descr="QQ图片20230307211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80" y="2168525"/>
            <a:ext cx="3710305" cy="2898140"/>
          </a:xfrm>
          <a:prstGeom prst="rect">
            <a:avLst/>
          </a:prstGeom>
        </p:spPr>
      </p:pic>
      <p:sp>
        <p:nvSpPr>
          <p:cNvPr id="47" name="文本框 101"/>
          <p:cNvSpPr txBox="1"/>
          <p:nvPr/>
        </p:nvSpPr>
        <p:spPr>
          <a:xfrm>
            <a:off x="0" y="5801360"/>
            <a:ext cx="36785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最能麻痹自己的理由莫过于“我没有恶意，脏话和教养无关”。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8" name="文本框 3"/>
          <p:cNvSpPr txBox="1"/>
          <p:nvPr/>
        </p:nvSpPr>
        <p:spPr>
          <a:xfrm>
            <a:off x="3931920" y="5801360"/>
            <a:ext cx="416814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indent="266700" algn="l">
              <a:buClrTx/>
              <a:buSzTx/>
              <a:buFontTx/>
            </a:pP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受众最广的理由莫过于“我快要气（激动）死了，不来一句怎么会舒服？”</a:t>
            </a:r>
            <a:endParaRPr 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9" name="文本框 4"/>
          <p:cNvSpPr txBox="1"/>
          <p:nvPr/>
        </p:nvSpPr>
        <p:spPr>
          <a:xfrm>
            <a:off x="8353425" y="5801360"/>
            <a:ext cx="39376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indent="266700" algn="l">
              <a:buClrTx/>
              <a:buSzTx/>
              <a:buFontTx/>
            </a:pP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在众多说脏话的原因中,最容易中招的，是“不知不觉地从众”。</a:t>
            </a:r>
            <a:endParaRPr 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大学生文明素养缺位的现状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sp>
        <p:nvSpPr>
          <p:cNvPr id="52" name="文本框 100"/>
          <p:cNvSpPr txBox="1"/>
          <p:nvPr/>
        </p:nvSpPr>
        <p:spPr>
          <a:xfrm>
            <a:off x="542290" y="151638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二、衣冠不整，穿着随意</a:t>
            </a:r>
            <a:endParaRPr lang="zh-CN" altLang="en-US" sz="28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pic>
        <p:nvPicPr>
          <p:cNvPr id="53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402080" y="2484755"/>
            <a:ext cx="4015740" cy="26282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" name="文本框 4"/>
          <p:cNvSpPr txBox="1"/>
          <p:nvPr/>
        </p:nvSpPr>
        <p:spPr>
          <a:xfrm>
            <a:off x="1675130" y="5339080"/>
            <a:ext cx="78720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人潮人海中有你有我，相遇相识相互琢磨；人潮人海中是你是我，装作不羁面带骄傲；人潮人海中又看到你套睡衣、趿拖鞋穿梭于教室、食堂、图书馆</a:t>
            </a:r>
            <a:endParaRPr lang="zh-CN" altLang="en-US"/>
          </a:p>
        </p:txBody>
      </p:sp>
      <p:pic>
        <p:nvPicPr>
          <p:cNvPr id="55" name="图片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6320155" y="2420620"/>
            <a:ext cx="3432175" cy="2692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大学生文明素养缺位的现状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sp>
        <p:nvSpPr>
          <p:cNvPr id="58" name="文本框 100"/>
          <p:cNvSpPr txBox="1"/>
          <p:nvPr/>
        </p:nvSpPr>
        <p:spPr>
          <a:xfrm>
            <a:off x="542290" y="151638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三、</a:t>
            </a:r>
            <a:r>
              <a:rPr lang="en-US" alt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“</a:t>
            </a:r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精心准备</a:t>
            </a:r>
            <a:r>
              <a:rPr lang="en-US" alt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”</a:t>
            </a:r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，考试作弊</a:t>
            </a:r>
            <a:endParaRPr lang="zh-CN" sz="28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59" name="文本框 4"/>
          <p:cNvSpPr txBox="1"/>
          <p:nvPr/>
        </p:nvSpPr>
        <p:spPr>
          <a:xfrm>
            <a:off x="1675130" y="5339080"/>
            <a:ext cx="78720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作弊的男生不可靠，作弊的女生不能要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待你长发及腰，千万别夹小抄</a:t>
            </a:r>
            <a:endParaRPr lang="zh-CN" altLang="en-US"/>
          </a:p>
        </p:txBody>
      </p:sp>
      <p:pic>
        <p:nvPicPr>
          <p:cNvPr id="60" name="图片 1" descr="CCAB5BEBEECD7A76707FF4F85848DD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8220" y="2407920"/>
            <a:ext cx="2934970" cy="2386330"/>
          </a:xfrm>
          <a:prstGeom prst="rect">
            <a:avLst/>
          </a:prstGeom>
        </p:spPr>
      </p:pic>
      <p:pic>
        <p:nvPicPr>
          <p:cNvPr id="61" name="图片 2" descr="IMG_3099(20230307-12183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80" y="2407920"/>
            <a:ext cx="3058160" cy="2386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大学生文明素养缺位的现状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sp>
        <p:nvSpPr>
          <p:cNvPr id="64" name="文本框 100"/>
          <p:cNvSpPr txBox="1"/>
          <p:nvPr/>
        </p:nvSpPr>
        <p:spPr>
          <a:xfrm>
            <a:off x="542290" y="151638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四、</a:t>
            </a:r>
            <a:r>
              <a:rPr sz="2800" b="1">
                <a:solidFill>
                  <a:srgbClr val="FF0000"/>
                </a:solidFill>
                <a:ea typeface="宋体" panose="02010600030101010101" pitchFamily="2" charset="-122"/>
              </a:rPr>
              <a:t>乱丢垃圾，乱扔烟头</a:t>
            </a:r>
            <a:endParaRPr sz="28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65" name="文本框 4"/>
          <p:cNvSpPr txBox="1"/>
          <p:nvPr/>
        </p:nvSpPr>
        <p:spPr>
          <a:xfrm>
            <a:off x="1675130" y="5339080"/>
            <a:ext cx="787209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在与“烟友”谈笑间灰飞烟灭，吞云吐雾以为自己很帅，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dirty="0"/>
              <a:t>可“你呼吸过他呼吸过的二手烟，不仅伤害自己，也更危害他人健康，实在害人害己</a:t>
            </a:r>
            <a:endParaRPr lang="zh-CN" altLang="en-US" dirty="0"/>
          </a:p>
        </p:txBody>
      </p:sp>
      <p:pic>
        <p:nvPicPr>
          <p:cNvPr id="66" name="图片 3" descr="IMG_3100(20230307-12540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4495" y="2121535"/>
            <a:ext cx="3385185" cy="2961005"/>
          </a:xfrm>
          <a:prstGeom prst="rect">
            <a:avLst/>
          </a:prstGeom>
        </p:spPr>
      </p:pic>
      <p:pic>
        <p:nvPicPr>
          <p:cNvPr id="67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6665595" y="2120900"/>
            <a:ext cx="3299460" cy="2962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大学生文明素养缺位的现状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sp>
        <p:nvSpPr>
          <p:cNvPr id="70" name="文本框 100"/>
          <p:cNvSpPr txBox="1"/>
          <p:nvPr/>
        </p:nvSpPr>
        <p:spPr>
          <a:xfrm>
            <a:off x="542290" y="151638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四、</a:t>
            </a:r>
            <a:r>
              <a:rPr sz="2800" b="1">
                <a:solidFill>
                  <a:srgbClr val="FF0000"/>
                </a:solidFill>
                <a:ea typeface="宋体" panose="02010600030101010101" pitchFamily="2" charset="-122"/>
              </a:rPr>
              <a:t>乱丢垃圾，乱扔烟头</a:t>
            </a:r>
            <a:endParaRPr sz="28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71" name="文本框 105"/>
          <p:cNvSpPr txBox="1"/>
          <p:nvPr/>
        </p:nvSpPr>
        <p:spPr>
          <a:xfrm>
            <a:off x="795655" y="2604770"/>
            <a:ext cx="5080000" cy="37693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zh-CN" b="1">
                <a:ea typeface="宋体" panose="02010600030101010101" pitchFamily="2" charset="-122"/>
              </a:rPr>
              <a:t>案例：</a:t>
            </a:r>
            <a:endParaRPr lang="zh-CN" b="1">
              <a:ea typeface="宋体" panose="02010600030101010101" pitchFamily="2" charset="-122"/>
            </a:endParaRPr>
          </a:p>
          <a:p>
            <a:pPr indent="0"/>
            <a:r>
              <a:rPr lang="zh-CN" b="1">
                <a:ea typeface="宋体" panose="02010600030101010101" pitchFamily="2" charset="-122"/>
              </a:rPr>
              <a:t>地点：山东烟台大学公寓楼</a:t>
            </a:r>
            <a:endParaRPr lang="zh-CN" b="1">
              <a:ea typeface="宋体" panose="02010600030101010101" pitchFamily="2" charset="-122"/>
            </a:endParaRPr>
          </a:p>
          <a:p>
            <a:pPr indent="0"/>
            <a:r>
              <a:rPr lang="zh-CN" b="1">
                <a:ea typeface="宋体" panose="02010600030101010101" pitchFamily="2" charset="-122"/>
              </a:rPr>
              <a:t>时间：2016年8月17日凌晨1点30分左右</a:t>
            </a:r>
            <a:endParaRPr lang="zh-CN" b="1">
              <a:ea typeface="宋体" panose="02010600030101010101" pitchFamily="2" charset="-122"/>
            </a:endParaRPr>
          </a:p>
          <a:p>
            <a:pPr indent="0"/>
            <a:r>
              <a:rPr lang="zh-CN" b="1">
                <a:ea typeface="宋体" panose="02010600030101010101" pitchFamily="2" charset="-122"/>
              </a:rPr>
              <a:t>事件：烟台大学13号公寓某一楼宿舍留校学生在宿舍点燃了蚊香（据说放在鞋盒子里，且周边堆有杂乱的衣物等可燃物）后外出上网，因蚊香点燃了可燃物导致整个宿舍全部烧毁，整个宿舍楼300多人在浓烟中疏散、安全撤离，所幸没有人员受伤。此前14日，烟台大学2号公寓两名留校学生在走廊使用液体酒精炉吃火锅，在没有熄灭火焰的情况下添加酒精，发生火灾，两人烧伤，其中一人烧伤面积达40%。</a:t>
            </a:r>
            <a:endParaRPr lang="zh-CN" altLang="en-US" b="1">
              <a:ea typeface="宋体" panose="02010600030101010101" pitchFamily="2" charset="-122"/>
            </a:endParaRPr>
          </a:p>
        </p:txBody>
      </p:sp>
      <p:pic>
        <p:nvPicPr>
          <p:cNvPr id="72" name="图片 16" descr="DP01)(D[}2LF@~YV2DFS_)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8298" y="2677478"/>
            <a:ext cx="5266055" cy="380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大学生文明素养缺位的现状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sp>
        <p:nvSpPr>
          <p:cNvPr id="75" name="文本框 100"/>
          <p:cNvSpPr txBox="1"/>
          <p:nvPr/>
        </p:nvSpPr>
        <p:spPr>
          <a:xfrm>
            <a:off x="542290" y="151638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五、网络暴力，虚假宣传</a:t>
            </a:r>
            <a:endParaRPr lang="zh-CN" sz="28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pic>
        <p:nvPicPr>
          <p:cNvPr id="76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963295" y="2292350"/>
            <a:ext cx="4490085" cy="33134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" name="图片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6365240" y="2292985"/>
            <a:ext cx="4911725" cy="3408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" name="文本框 4"/>
          <p:cNvSpPr txBox="1"/>
          <p:nvPr/>
        </p:nvSpPr>
        <p:spPr>
          <a:xfrm>
            <a:off x="3998595" y="6059805"/>
            <a:ext cx="29959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网上一时爽，危害无穷大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组合 1"/>
          <p:cNvGrpSpPr/>
          <p:nvPr/>
        </p:nvGrpSpPr>
        <p:grpSpPr>
          <a:xfrm>
            <a:off x="3308985" y="2509520"/>
            <a:ext cx="6507487" cy="1731427"/>
            <a:chOff x="3516125" y="2798058"/>
            <a:chExt cx="5521451" cy="1731427"/>
          </a:xfrm>
        </p:grpSpPr>
        <p:grpSp>
          <p:nvGrpSpPr>
            <p:cNvPr id="90" name="组合 2"/>
            <p:cNvGrpSpPr/>
            <p:nvPr/>
          </p:nvGrpSpPr>
          <p:grpSpPr>
            <a:xfrm>
              <a:off x="3739745" y="2798058"/>
              <a:ext cx="5297831" cy="1731427"/>
              <a:chOff x="2298739" y="1774825"/>
              <a:chExt cx="5297831" cy="1731427"/>
            </a:xfrm>
          </p:grpSpPr>
          <p:sp>
            <p:nvSpPr>
              <p:cNvPr id="91" name="文本框 5"/>
              <p:cNvSpPr txBox="1"/>
              <p:nvPr/>
            </p:nvSpPr>
            <p:spPr>
              <a:xfrm>
                <a:off x="3735124" y="1774825"/>
                <a:ext cx="3861446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defRPr/>
                </a:pPr>
                <a:r>
                  <a:rPr lang="zh-CN" altLang="en-US" sz="4800" b="1" dirty="0" smtClean="0">
                    <a:solidFill>
                      <a:srgbClr val="42556C"/>
                    </a:solidFill>
                    <a:cs typeface="+mn-ea"/>
                    <a:sym typeface="+mn-lt"/>
                  </a:rPr>
                  <a:t>何为</a:t>
                </a:r>
                <a:endParaRPr lang="zh-CN" altLang="en-US" sz="4800" b="1" dirty="0">
                  <a:solidFill>
                    <a:srgbClr val="42556C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" name="文本框 6"/>
              <p:cNvSpPr txBox="1"/>
              <p:nvPr/>
            </p:nvSpPr>
            <p:spPr>
              <a:xfrm>
                <a:off x="3417792" y="2675255"/>
                <a:ext cx="408128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42556C"/>
                    </a:solidFill>
                    <a:cs typeface="+mn-ea"/>
                    <a:sym typeface="+mn-lt"/>
                  </a:rPr>
                  <a:t>《</a:t>
                </a:r>
                <a:r>
                  <a:rPr lang="zh-CN" altLang="en-US" sz="2400" dirty="0" smtClean="0">
                    <a:solidFill>
                      <a:srgbClr val="42556C"/>
                    </a:solidFill>
                    <a:cs typeface="+mn-ea"/>
                    <a:sym typeface="+mn-lt"/>
                  </a:rPr>
                  <a:t>大学生文明礼仪建设年实施方案</a:t>
                </a:r>
                <a:r>
                  <a:rPr lang="en-US" altLang="zh-CN" sz="2400" dirty="0" smtClean="0">
                    <a:solidFill>
                      <a:srgbClr val="42556C"/>
                    </a:solidFill>
                    <a:cs typeface="+mn-ea"/>
                    <a:sym typeface="+mn-lt"/>
                  </a:rPr>
                  <a:t>》</a:t>
                </a:r>
                <a:endParaRPr lang="zh-CN" altLang="en-US" sz="2400" dirty="0">
                  <a:solidFill>
                    <a:srgbClr val="42556C"/>
                  </a:solidFill>
                  <a:cs typeface="+mn-ea"/>
                  <a:sym typeface="+mn-lt"/>
                </a:endParaRPr>
              </a:p>
              <a:p>
                <a:pPr algn="ctr"/>
                <a:endParaRPr lang="zh-CN" altLang="en-US" sz="2400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" name="文本框 1"/>
              <p:cNvSpPr txBox="1"/>
              <p:nvPr/>
            </p:nvSpPr>
            <p:spPr>
              <a:xfrm>
                <a:off x="2298739" y="1833181"/>
                <a:ext cx="933855" cy="1198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7200" b="1" dirty="0">
                    <a:solidFill>
                      <a:srgbClr val="42556C"/>
                    </a:solidFill>
                    <a:cs typeface="+mn-ea"/>
                    <a:sym typeface="+mn-lt"/>
                  </a:rPr>
                  <a:t>4</a:t>
                </a:r>
                <a:endParaRPr lang="zh-TW" altLang="en-US" sz="7200" b="1" dirty="0">
                  <a:solidFill>
                    <a:srgbClr val="42556C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94" name="矩形: 圆角 4"/>
            <p:cNvSpPr/>
            <p:nvPr/>
          </p:nvSpPr>
          <p:spPr>
            <a:xfrm>
              <a:off x="3516125" y="2843920"/>
              <a:ext cx="1157475" cy="1169790"/>
            </a:xfrm>
            <a:prstGeom prst="roundRect">
              <a:avLst/>
            </a:prstGeom>
            <a:noFill/>
            <a:ln w="69850">
              <a:solidFill>
                <a:srgbClr val="4255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42556C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5" name="Freeform 5"/>
          <p:cNvSpPr/>
          <p:nvPr/>
        </p:nvSpPr>
        <p:spPr bwMode="auto">
          <a:xfrm>
            <a:off x="0" y="4187825"/>
            <a:ext cx="12192000" cy="2670175"/>
          </a:xfrm>
          <a:custGeom>
            <a:avLst/>
            <a:gdLst>
              <a:gd name="T0" fmla="*/ 40 w 3840"/>
              <a:gd name="T1" fmla="*/ 17 h 838"/>
              <a:gd name="T2" fmla="*/ 201 w 3840"/>
              <a:gd name="T3" fmla="*/ 89 h 838"/>
              <a:gd name="T4" fmla="*/ 248 w 3840"/>
              <a:gd name="T5" fmla="*/ 108 h 838"/>
              <a:gd name="T6" fmla="*/ 289 w 3840"/>
              <a:gd name="T7" fmla="*/ 125 h 838"/>
              <a:gd name="T8" fmla="*/ 341 w 3840"/>
              <a:gd name="T9" fmla="*/ 145 h 838"/>
              <a:gd name="T10" fmla="*/ 404 w 3840"/>
              <a:gd name="T11" fmla="*/ 169 h 838"/>
              <a:gd name="T12" fmla="*/ 519 w 3840"/>
              <a:gd name="T13" fmla="*/ 209 h 838"/>
              <a:gd name="T14" fmla="*/ 534 w 3840"/>
              <a:gd name="T15" fmla="*/ 214 h 838"/>
              <a:gd name="T16" fmla="*/ 608 w 3840"/>
              <a:gd name="T17" fmla="*/ 239 h 838"/>
              <a:gd name="T18" fmla="*/ 700 w 3840"/>
              <a:gd name="T19" fmla="*/ 267 h 838"/>
              <a:gd name="T20" fmla="*/ 736 w 3840"/>
              <a:gd name="T21" fmla="*/ 277 h 838"/>
              <a:gd name="T22" fmla="*/ 828 w 3840"/>
              <a:gd name="T23" fmla="*/ 303 h 838"/>
              <a:gd name="T24" fmla="*/ 993 w 3840"/>
              <a:gd name="T25" fmla="*/ 343 h 838"/>
              <a:gd name="T26" fmla="*/ 1124 w 3840"/>
              <a:gd name="T27" fmla="*/ 371 h 838"/>
              <a:gd name="T28" fmla="*/ 1230 w 3840"/>
              <a:gd name="T29" fmla="*/ 391 h 838"/>
              <a:gd name="T30" fmla="*/ 1280 w 3840"/>
              <a:gd name="T31" fmla="*/ 399 h 838"/>
              <a:gd name="T32" fmla="*/ 1352 w 3840"/>
              <a:gd name="T33" fmla="*/ 409 h 838"/>
              <a:gd name="T34" fmla="*/ 1414 w 3840"/>
              <a:gd name="T35" fmla="*/ 419 h 838"/>
              <a:gd name="T36" fmla="*/ 1480 w 3840"/>
              <a:gd name="T37" fmla="*/ 427 h 838"/>
              <a:gd name="T38" fmla="*/ 1552 w 3840"/>
              <a:gd name="T39" fmla="*/ 435 h 838"/>
              <a:gd name="T40" fmla="*/ 1640 w 3840"/>
              <a:gd name="T41" fmla="*/ 443 h 838"/>
              <a:gd name="T42" fmla="*/ 1756 w 3840"/>
              <a:gd name="T43" fmla="*/ 451 h 838"/>
              <a:gd name="T44" fmla="*/ 2157 w 3840"/>
              <a:gd name="T45" fmla="*/ 456 h 838"/>
              <a:gd name="T46" fmla="*/ 2309 w 3840"/>
              <a:gd name="T47" fmla="*/ 448 h 838"/>
              <a:gd name="T48" fmla="*/ 2412 w 3840"/>
              <a:gd name="T49" fmla="*/ 438 h 838"/>
              <a:gd name="T50" fmla="*/ 2484 w 3840"/>
              <a:gd name="T51" fmla="*/ 431 h 838"/>
              <a:gd name="T52" fmla="*/ 2552 w 3840"/>
              <a:gd name="T53" fmla="*/ 423 h 838"/>
              <a:gd name="T54" fmla="*/ 2690 w 3840"/>
              <a:gd name="T55" fmla="*/ 403 h 838"/>
              <a:gd name="T56" fmla="*/ 2738 w 3840"/>
              <a:gd name="T57" fmla="*/ 395 h 838"/>
              <a:gd name="T58" fmla="*/ 2921 w 3840"/>
              <a:gd name="T59" fmla="*/ 359 h 838"/>
              <a:gd name="T60" fmla="*/ 3040 w 3840"/>
              <a:gd name="T61" fmla="*/ 331 h 838"/>
              <a:gd name="T62" fmla="*/ 3132 w 3840"/>
              <a:gd name="T63" fmla="*/ 307 h 838"/>
              <a:gd name="T64" fmla="*/ 3248 w 3840"/>
              <a:gd name="T65" fmla="*/ 273 h 838"/>
              <a:gd name="T66" fmla="*/ 3299 w 3840"/>
              <a:gd name="T67" fmla="*/ 257 h 838"/>
              <a:gd name="T68" fmla="*/ 3320 w 3840"/>
              <a:gd name="T69" fmla="*/ 251 h 838"/>
              <a:gd name="T70" fmla="*/ 3344 w 3840"/>
              <a:gd name="T71" fmla="*/ 243 h 838"/>
              <a:gd name="T72" fmla="*/ 3380 w 3840"/>
              <a:gd name="T73" fmla="*/ 231 h 838"/>
              <a:gd name="T74" fmla="*/ 3483 w 3840"/>
              <a:gd name="T75" fmla="*/ 195 h 838"/>
              <a:gd name="T76" fmla="*/ 3519 w 3840"/>
              <a:gd name="T77" fmla="*/ 181 h 838"/>
              <a:gd name="T78" fmla="*/ 3571 w 3840"/>
              <a:gd name="T79" fmla="*/ 161 h 838"/>
              <a:gd name="T80" fmla="*/ 3611 w 3840"/>
              <a:gd name="T81" fmla="*/ 145 h 838"/>
              <a:gd name="T82" fmla="*/ 3658 w 3840"/>
              <a:gd name="T83" fmla="*/ 127 h 838"/>
              <a:gd name="T84" fmla="*/ 3707 w 3840"/>
              <a:gd name="T85" fmla="*/ 105 h 838"/>
              <a:gd name="T86" fmla="*/ 3778 w 3840"/>
              <a:gd name="T87" fmla="*/ 75 h 838"/>
              <a:gd name="T88" fmla="*/ 3822 w 3840"/>
              <a:gd name="T89" fmla="*/ 55 h 838"/>
              <a:gd name="T90" fmla="*/ 3839 w 3840"/>
              <a:gd name="T91" fmla="*/ 47 h 838"/>
              <a:gd name="T92" fmla="*/ 3840 w 3840"/>
              <a:gd name="T93" fmla="*/ 838 h 838"/>
              <a:gd name="T94" fmla="*/ 0 w 3840"/>
              <a:gd name="T95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840" h="838">
                <a:moveTo>
                  <a:pt x="0" y="0"/>
                </a:moveTo>
                <a:cubicBezTo>
                  <a:pt x="15" y="2"/>
                  <a:pt x="27" y="12"/>
                  <a:pt x="40" y="17"/>
                </a:cubicBezTo>
                <a:cubicBezTo>
                  <a:pt x="72" y="32"/>
                  <a:pt x="104" y="47"/>
                  <a:pt x="137" y="61"/>
                </a:cubicBezTo>
                <a:cubicBezTo>
                  <a:pt x="158" y="71"/>
                  <a:pt x="179" y="80"/>
                  <a:pt x="201" y="89"/>
                </a:cubicBezTo>
                <a:cubicBezTo>
                  <a:pt x="215" y="96"/>
                  <a:pt x="230" y="100"/>
                  <a:pt x="244" y="108"/>
                </a:cubicBezTo>
                <a:cubicBezTo>
                  <a:pt x="245" y="108"/>
                  <a:pt x="247" y="108"/>
                  <a:pt x="248" y="108"/>
                </a:cubicBezTo>
                <a:cubicBezTo>
                  <a:pt x="255" y="112"/>
                  <a:pt x="262" y="115"/>
                  <a:pt x="269" y="117"/>
                </a:cubicBezTo>
                <a:cubicBezTo>
                  <a:pt x="275" y="120"/>
                  <a:pt x="282" y="123"/>
                  <a:pt x="289" y="125"/>
                </a:cubicBezTo>
                <a:cubicBezTo>
                  <a:pt x="295" y="128"/>
                  <a:pt x="302" y="131"/>
                  <a:pt x="309" y="133"/>
                </a:cubicBezTo>
                <a:cubicBezTo>
                  <a:pt x="319" y="137"/>
                  <a:pt x="330" y="142"/>
                  <a:pt x="341" y="145"/>
                </a:cubicBezTo>
                <a:cubicBezTo>
                  <a:pt x="352" y="150"/>
                  <a:pt x="364" y="154"/>
                  <a:pt x="376" y="159"/>
                </a:cubicBezTo>
                <a:cubicBezTo>
                  <a:pt x="385" y="162"/>
                  <a:pt x="395" y="166"/>
                  <a:pt x="404" y="169"/>
                </a:cubicBezTo>
                <a:cubicBezTo>
                  <a:pt x="415" y="173"/>
                  <a:pt x="426" y="177"/>
                  <a:pt x="437" y="181"/>
                </a:cubicBezTo>
                <a:cubicBezTo>
                  <a:pt x="464" y="190"/>
                  <a:pt x="491" y="201"/>
                  <a:pt x="519" y="209"/>
                </a:cubicBezTo>
                <a:cubicBezTo>
                  <a:pt x="522" y="211"/>
                  <a:pt x="522" y="211"/>
                  <a:pt x="522" y="211"/>
                </a:cubicBezTo>
                <a:cubicBezTo>
                  <a:pt x="526" y="212"/>
                  <a:pt x="530" y="213"/>
                  <a:pt x="534" y="214"/>
                </a:cubicBezTo>
                <a:cubicBezTo>
                  <a:pt x="538" y="216"/>
                  <a:pt x="542" y="217"/>
                  <a:pt x="546" y="219"/>
                </a:cubicBezTo>
                <a:cubicBezTo>
                  <a:pt x="567" y="226"/>
                  <a:pt x="588" y="232"/>
                  <a:pt x="608" y="239"/>
                </a:cubicBezTo>
                <a:cubicBezTo>
                  <a:pt x="610" y="240"/>
                  <a:pt x="614" y="240"/>
                  <a:pt x="616" y="241"/>
                </a:cubicBezTo>
                <a:cubicBezTo>
                  <a:pt x="644" y="251"/>
                  <a:pt x="673" y="257"/>
                  <a:pt x="700" y="267"/>
                </a:cubicBezTo>
                <a:cubicBezTo>
                  <a:pt x="702" y="268"/>
                  <a:pt x="707" y="268"/>
                  <a:pt x="709" y="269"/>
                </a:cubicBezTo>
                <a:cubicBezTo>
                  <a:pt x="717" y="272"/>
                  <a:pt x="727" y="275"/>
                  <a:pt x="736" y="277"/>
                </a:cubicBezTo>
                <a:cubicBezTo>
                  <a:pt x="752" y="282"/>
                  <a:pt x="768" y="286"/>
                  <a:pt x="784" y="291"/>
                </a:cubicBezTo>
                <a:cubicBezTo>
                  <a:pt x="799" y="295"/>
                  <a:pt x="814" y="298"/>
                  <a:pt x="828" y="303"/>
                </a:cubicBezTo>
                <a:cubicBezTo>
                  <a:pt x="866" y="312"/>
                  <a:pt x="903" y="322"/>
                  <a:pt x="940" y="331"/>
                </a:cubicBezTo>
                <a:cubicBezTo>
                  <a:pt x="958" y="336"/>
                  <a:pt x="976" y="338"/>
                  <a:pt x="993" y="343"/>
                </a:cubicBezTo>
                <a:cubicBezTo>
                  <a:pt x="1029" y="351"/>
                  <a:pt x="1066" y="358"/>
                  <a:pt x="1102" y="367"/>
                </a:cubicBezTo>
                <a:cubicBezTo>
                  <a:pt x="1109" y="368"/>
                  <a:pt x="1117" y="368"/>
                  <a:pt x="1124" y="371"/>
                </a:cubicBezTo>
                <a:cubicBezTo>
                  <a:pt x="1152" y="376"/>
                  <a:pt x="1181" y="381"/>
                  <a:pt x="1209" y="387"/>
                </a:cubicBezTo>
                <a:cubicBezTo>
                  <a:pt x="1216" y="388"/>
                  <a:pt x="1223" y="388"/>
                  <a:pt x="1230" y="391"/>
                </a:cubicBezTo>
                <a:cubicBezTo>
                  <a:pt x="1238" y="392"/>
                  <a:pt x="1247" y="392"/>
                  <a:pt x="1254" y="395"/>
                </a:cubicBezTo>
                <a:cubicBezTo>
                  <a:pt x="1263" y="396"/>
                  <a:pt x="1272" y="396"/>
                  <a:pt x="1280" y="399"/>
                </a:cubicBezTo>
                <a:cubicBezTo>
                  <a:pt x="1297" y="401"/>
                  <a:pt x="1314" y="404"/>
                  <a:pt x="1331" y="407"/>
                </a:cubicBezTo>
                <a:cubicBezTo>
                  <a:pt x="1338" y="408"/>
                  <a:pt x="1345" y="408"/>
                  <a:pt x="1352" y="409"/>
                </a:cubicBezTo>
                <a:cubicBezTo>
                  <a:pt x="1361" y="413"/>
                  <a:pt x="1371" y="412"/>
                  <a:pt x="1380" y="413"/>
                </a:cubicBezTo>
                <a:cubicBezTo>
                  <a:pt x="1391" y="417"/>
                  <a:pt x="1403" y="415"/>
                  <a:pt x="1414" y="419"/>
                </a:cubicBezTo>
                <a:cubicBezTo>
                  <a:pt x="1425" y="421"/>
                  <a:pt x="1437" y="419"/>
                  <a:pt x="1448" y="423"/>
                </a:cubicBezTo>
                <a:cubicBezTo>
                  <a:pt x="1459" y="424"/>
                  <a:pt x="1470" y="424"/>
                  <a:pt x="1480" y="427"/>
                </a:cubicBezTo>
                <a:cubicBezTo>
                  <a:pt x="1492" y="428"/>
                  <a:pt x="1504" y="428"/>
                  <a:pt x="1516" y="431"/>
                </a:cubicBezTo>
                <a:cubicBezTo>
                  <a:pt x="1528" y="432"/>
                  <a:pt x="1541" y="431"/>
                  <a:pt x="1552" y="435"/>
                </a:cubicBezTo>
                <a:cubicBezTo>
                  <a:pt x="1565" y="436"/>
                  <a:pt x="1578" y="435"/>
                  <a:pt x="1590" y="438"/>
                </a:cubicBezTo>
                <a:cubicBezTo>
                  <a:pt x="1607" y="442"/>
                  <a:pt x="1624" y="438"/>
                  <a:pt x="1640" y="443"/>
                </a:cubicBezTo>
                <a:cubicBezTo>
                  <a:pt x="1656" y="444"/>
                  <a:pt x="1672" y="443"/>
                  <a:pt x="1688" y="446"/>
                </a:cubicBezTo>
                <a:cubicBezTo>
                  <a:pt x="1710" y="450"/>
                  <a:pt x="1734" y="445"/>
                  <a:pt x="1756" y="451"/>
                </a:cubicBezTo>
                <a:cubicBezTo>
                  <a:pt x="1785" y="454"/>
                  <a:pt x="1815" y="449"/>
                  <a:pt x="1843" y="456"/>
                </a:cubicBezTo>
                <a:cubicBezTo>
                  <a:pt x="1948" y="457"/>
                  <a:pt x="2052" y="457"/>
                  <a:pt x="2157" y="456"/>
                </a:cubicBezTo>
                <a:cubicBezTo>
                  <a:pt x="2187" y="450"/>
                  <a:pt x="2218" y="453"/>
                  <a:pt x="2248" y="451"/>
                </a:cubicBezTo>
                <a:cubicBezTo>
                  <a:pt x="2268" y="446"/>
                  <a:pt x="2288" y="449"/>
                  <a:pt x="2309" y="448"/>
                </a:cubicBezTo>
                <a:cubicBezTo>
                  <a:pt x="2325" y="442"/>
                  <a:pt x="2343" y="445"/>
                  <a:pt x="2361" y="443"/>
                </a:cubicBezTo>
                <a:cubicBezTo>
                  <a:pt x="2377" y="437"/>
                  <a:pt x="2395" y="443"/>
                  <a:pt x="2412" y="438"/>
                </a:cubicBezTo>
                <a:cubicBezTo>
                  <a:pt x="2423" y="436"/>
                  <a:pt x="2434" y="436"/>
                  <a:pt x="2445" y="435"/>
                </a:cubicBezTo>
                <a:cubicBezTo>
                  <a:pt x="2458" y="431"/>
                  <a:pt x="2471" y="432"/>
                  <a:pt x="2484" y="431"/>
                </a:cubicBezTo>
                <a:cubicBezTo>
                  <a:pt x="2495" y="427"/>
                  <a:pt x="2508" y="428"/>
                  <a:pt x="2520" y="427"/>
                </a:cubicBezTo>
                <a:cubicBezTo>
                  <a:pt x="2530" y="423"/>
                  <a:pt x="2541" y="424"/>
                  <a:pt x="2552" y="423"/>
                </a:cubicBezTo>
                <a:cubicBezTo>
                  <a:pt x="2561" y="420"/>
                  <a:pt x="2571" y="420"/>
                  <a:pt x="2580" y="419"/>
                </a:cubicBezTo>
                <a:cubicBezTo>
                  <a:pt x="2616" y="413"/>
                  <a:pt x="2653" y="408"/>
                  <a:pt x="2690" y="403"/>
                </a:cubicBezTo>
                <a:cubicBezTo>
                  <a:pt x="2697" y="400"/>
                  <a:pt x="2706" y="400"/>
                  <a:pt x="2714" y="399"/>
                </a:cubicBezTo>
                <a:cubicBezTo>
                  <a:pt x="2722" y="396"/>
                  <a:pt x="2730" y="396"/>
                  <a:pt x="2738" y="395"/>
                </a:cubicBezTo>
                <a:cubicBezTo>
                  <a:pt x="2752" y="391"/>
                  <a:pt x="2767" y="389"/>
                  <a:pt x="2781" y="387"/>
                </a:cubicBezTo>
                <a:cubicBezTo>
                  <a:pt x="2828" y="378"/>
                  <a:pt x="2874" y="368"/>
                  <a:pt x="2921" y="359"/>
                </a:cubicBezTo>
                <a:cubicBezTo>
                  <a:pt x="2932" y="355"/>
                  <a:pt x="2944" y="354"/>
                  <a:pt x="2956" y="351"/>
                </a:cubicBezTo>
                <a:cubicBezTo>
                  <a:pt x="2984" y="344"/>
                  <a:pt x="3012" y="338"/>
                  <a:pt x="3040" y="331"/>
                </a:cubicBezTo>
                <a:cubicBezTo>
                  <a:pt x="3050" y="327"/>
                  <a:pt x="3061" y="325"/>
                  <a:pt x="3072" y="323"/>
                </a:cubicBezTo>
                <a:cubicBezTo>
                  <a:pt x="3091" y="317"/>
                  <a:pt x="3112" y="312"/>
                  <a:pt x="3132" y="307"/>
                </a:cubicBezTo>
                <a:cubicBezTo>
                  <a:pt x="3160" y="299"/>
                  <a:pt x="3188" y="291"/>
                  <a:pt x="3216" y="283"/>
                </a:cubicBezTo>
                <a:cubicBezTo>
                  <a:pt x="3226" y="279"/>
                  <a:pt x="3237" y="277"/>
                  <a:pt x="3248" y="273"/>
                </a:cubicBezTo>
                <a:cubicBezTo>
                  <a:pt x="3250" y="272"/>
                  <a:pt x="3254" y="271"/>
                  <a:pt x="3256" y="271"/>
                </a:cubicBezTo>
                <a:cubicBezTo>
                  <a:pt x="3270" y="266"/>
                  <a:pt x="3285" y="262"/>
                  <a:pt x="3299" y="257"/>
                </a:cubicBezTo>
                <a:cubicBezTo>
                  <a:pt x="3301" y="256"/>
                  <a:pt x="3305" y="255"/>
                  <a:pt x="3307" y="255"/>
                </a:cubicBezTo>
                <a:cubicBezTo>
                  <a:pt x="3311" y="254"/>
                  <a:pt x="3315" y="252"/>
                  <a:pt x="3320" y="251"/>
                </a:cubicBezTo>
                <a:cubicBezTo>
                  <a:pt x="3325" y="249"/>
                  <a:pt x="3330" y="247"/>
                  <a:pt x="3335" y="245"/>
                </a:cubicBezTo>
                <a:cubicBezTo>
                  <a:pt x="3337" y="244"/>
                  <a:pt x="3342" y="244"/>
                  <a:pt x="3344" y="243"/>
                </a:cubicBezTo>
                <a:cubicBezTo>
                  <a:pt x="3348" y="242"/>
                  <a:pt x="3352" y="240"/>
                  <a:pt x="3356" y="239"/>
                </a:cubicBezTo>
                <a:cubicBezTo>
                  <a:pt x="3364" y="236"/>
                  <a:pt x="3372" y="233"/>
                  <a:pt x="3380" y="231"/>
                </a:cubicBezTo>
                <a:cubicBezTo>
                  <a:pt x="3389" y="227"/>
                  <a:pt x="3398" y="225"/>
                  <a:pt x="3407" y="221"/>
                </a:cubicBezTo>
                <a:cubicBezTo>
                  <a:pt x="3433" y="213"/>
                  <a:pt x="3458" y="203"/>
                  <a:pt x="3483" y="195"/>
                </a:cubicBezTo>
                <a:cubicBezTo>
                  <a:pt x="3491" y="192"/>
                  <a:pt x="3499" y="189"/>
                  <a:pt x="3507" y="185"/>
                </a:cubicBezTo>
                <a:cubicBezTo>
                  <a:pt x="3511" y="184"/>
                  <a:pt x="3515" y="183"/>
                  <a:pt x="3519" y="181"/>
                </a:cubicBezTo>
                <a:cubicBezTo>
                  <a:pt x="3525" y="179"/>
                  <a:pt x="3530" y="177"/>
                  <a:pt x="3536" y="175"/>
                </a:cubicBezTo>
                <a:cubicBezTo>
                  <a:pt x="3547" y="169"/>
                  <a:pt x="3560" y="166"/>
                  <a:pt x="3571" y="161"/>
                </a:cubicBezTo>
                <a:cubicBezTo>
                  <a:pt x="3578" y="159"/>
                  <a:pt x="3585" y="156"/>
                  <a:pt x="3591" y="153"/>
                </a:cubicBezTo>
                <a:cubicBezTo>
                  <a:pt x="3598" y="151"/>
                  <a:pt x="3605" y="148"/>
                  <a:pt x="3611" y="145"/>
                </a:cubicBezTo>
                <a:cubicBezTo>
                  <a:pt x="3618" y="143"/>
                  <a:pt x="3625" y="140"/>
                  <a:pt x="3631" y="137"/>
                </a:cubicBezTo>
                <a:cubicBezTo>
                  <a:pt x="3640" y="134"/>
                  <a:pt x="3649" y="129"/>
                  <a:pt x="3658" y="127"/>
                </a:cubicBezTo>
                <a:cubicBezTo>
                  <a:pt x="3658" y="125"/>
                  <a:pt x="3658" y="125"/>
                  <a:pt x="3658" y="125"/>
                </a:cubicBezTo>
                <a:cubicBezTo>
                  <a:pt x="3675" y="120"/>
                  <a:pt x="3691" y="112"/>
                  <a:pt x="3707" y="105"/>
                </a:cubicBezTo>
                <a:cubicBezTo>
                  <a:pt x="3720" y="100"/>
                  <a:pt x="3732" y="94"/>
                  <a:pt x="3745" y="89"/>
                </a:cubicBezTo>
                <a:cubicBezTo>
                  <a:pt x="3756" y="85"/>
                  <a:pt x="3766" y="78"/>
                  <a:pt x="3778" y="75"/>
                </a:cubicBezTo>
                <a:cubicBezTo>
                  <a:pt x="3778" y="73"/>
                  <a:pt x="3778" y="73"/>
                  <a:pt x="3778" y="73"/>
                </a:cubicBezTo>
                <a:cubicBezTo>
                  <a:pt x="3794" y="69"/>
                  <a:pt x="3807" y="59"/>
                  <a:pt x="3822" y="55"/>
                </a:cubicBezTo>
                <a:cubicBezTo>
                  <a:pt x="3822" y="53"/>
                  <a:pt x="3822" y="53"/>
                  <a:pt x="3822" y="53"/>
                </a:cubicBezTo>
                <a:cubicBezTo>
                  <a:pt x="3828" y="51"/>
                  <a:pt x="3834" y="49"/>
                  <a:pt x="3839" y="47"/>
                </a:cubicBezTo>
                <a:cubicBezTo>
                  <a:pt x="3840" y="41"/>
                  <a:pt x="3840" y="41"/>
                  <a:pt x="3840" y="41"/>
                </a:cubicBezTo>
                <a:cubicBezTo>
                  <a:pt x="3840" y="838"/>
                  <a:pt x="3840" y="838"/>
                  <a:pt x="3840" y="838"/>
                </a:cubicBezTo>
                <a:cubicBezTo>
                  <a:pt x="0" y="838"/>
                  <a:pt x="0" y="838"/>
                  <a:pt x="0" y="838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42556C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TextBox 9"/>
          <p:cNvSpPr txBox="1"/>
          <p:nvPr/>
        </p:nvSpPr>
        <p:spPr>
          <a:xfrm>
            <a:off x="10804054" y="16489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下载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http://www.1ppt.com/xiazai/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Box 18"/>
          <p:cNvSpPr txBox="1"/>
          <p:nvPr/>
        </p:nvSpPr>
        <p:spPr>
          <a:xfrm>
            <a:off x="1116284" y="2950364"/>
            <a:ext cx="339495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solidFill>
                  <a:srgbClr val="42556C"/>
                </a:solidFill>
                <a:cs typeface="+mn-ea"/>
                <a:sym typeface="+mn-lt"/>
              </a:rPr>
              <a:t>班会内容</a:t>
            </a:r>
            <a:endParaRPr lang="zh-CN" altLang="en-US" sz="48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grpSp>
        <p:nvGrpSpPr>
          <p:cNvPr id="234" name="组合 36"/>
          <p:cNvGrpSpPr/>
          <p:nvPr/>
        </p:nvGrpSpPr>
        <p:grpSpPr>
          <a:xfrm>
            <a:off x="6128417" y="1236054"/>
            <a:ext cx="8778513" cy="958037"/>
            <a:chOff x="5537867" y="1236054"/>
            <a:chExt cx="8778513" cy="958037"/>
          </a:xfrm>
        </p:grpSpPr>
        <p:sp>
          <p:nvSpPr>
            <p:cNvPr id="235" name="椭圆 1"/>
            <p:cNvSpPr/>
            <p:nvPr/>
          </p:nvSpPr>
          <p:spPr>
            <a:xfrm>
              <a:off x="5537867" y="1288203"/>
              <a:ext cx="829752" cy="8297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36" name="组合 6"/>
            <p:cNvGrpSpPr/>
            <p:nvPr/>
          </p:nvGrpSpPr>
          <p:grpSpPr>
            <a:xfrm>
              <a:off x="6784113" y="1236054"/>
              <a:ext cx="7532267" cy="958037"/>
              <a:chOff x="3797608" y="424476"/>
              <a:chExt cx="3842123" cy="621552"/>
            </a:xfrm>
          </p:grpSpPr>
          <p:sp>
            <p:nvSpPr>
              <p:cNvPr id="237" name="文本框 7"/>
              <p:cNvSpPr txBox="1"/>
              <p:nvPr/>
            </p:nvSpPr>
            <p:spPr>
              <a:xfrm>
                <a:off x="3797608" y="424476"/>
                <a:ext cx="559710" cy="41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600" dirty="0">
                    <a:solidFill>
                      <a:schemeClr val="bg1"/>
                    </a:solidFill>
                    <a:cs typeface="+mn-ea"/>
                    <a:sym typeface="+mn-lt"/>
                  </a:rPr>
                  <a:t>为何</a:t>
                </a:r>
                <a:endParaRPr lang="zh-CN" altLang="en-US" sz="36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8" name="文本框 8"/>
              <p:cNvSpPr txBox="1"/>
              <p:nvPr/>
            </p:nvSpPr>
            <p:spPr>
              <a:xfrm>
                <a:off x="3831840" y="827682"/>
                <a:ext cx="3807891" cy="218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cs typeface="+mn-ea"/>
                    <a:sym typeface="+mn-lt"/>
                  </a:rPr>
                  <a:t>文明素养养成的重要性与必要性</a:t>
                </a:r>
                <a:endParaRPr lang="zh-CN" altLang="en-US" sz="1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39" name="矩形 19"/>
            <p:cNvSpPr/>
            <p:nvPr/>
          </p:nvSpPr>
          <p:spPr>
            <a:xfrm>
              <a:off x="5732170" y="1379914"/>
              <a:ext cx="47000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dirty="0">
                  <a:solidFill>
                    <a:srgbClr val="42556C"/>
                  </a:solidFill>
                  <a:cs typeface="+mn-ea"/>
                  <a:sym typeface="+mn-lt"/>
                </a:rPr>
                <a:t>1</a:t>
              </a:r>
              <a:endParaRPr lang="zh-CN" altLang="en-US" sz="3600" dirty="0">
                <a:solidFill>
                  <a:srgbClr val="42556C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40" name="椭圆 5"/>
          <p:cNvSpPr/>
          <p:nvPr/>
        </p:nvSpPr>
        <p:spPr>
          <a:xfrm>
            <a:off x="6128417" y="4996388"/>
            <a:ext cx="843548" cy="843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41" name="组合 23"/>
          <p:cNvGrpSpPr/>
          <p:nvPr/>
        </p:nvGrpSpPr>
        <p:grpSpPr>
          <a:xfrm>
            <a:off x="7432297" y="4935794"/>
            <a:ext cx="3993177" cy="1196656"/>
            <a:chOff x="3774784" y="424476"/>
            <a:chExt cx="3830714" cy="763664"/>
          </a:xfrm>
        </p:grpSpPr>
        <p:sp>
          <p:nvSpPr>
            <p:cNvPr id="242" name="文本框 24"/>
            <p:cNvSpPr txBox="1"/>
            <p:nvPr/>
          </p:nvSpPr>
          <p:spPr>
            <a:xfrm>
              <a:off x="3774784" y="424476"/>
              <a:ext cx="3274864" cy="41171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600" dirty="0">
                  <a:solidFill>
                    <a:schemeClr val="bg1"/>
                  </a:solidFill>
                  <a:cs typeface="+mn-ea"/>
                  <a:sym typeface="+mn-lt"/>
                </a:rPr>
                <a:t>何为</a:t>
              </a:r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3" name="文本框 25"/>
            <p:cNvSpPr txBox="1"/>
            <p:nvPr/>
          </p:nvSpPr>
          <p:spPr>
            <a:xfrm>
              <a:off x="3797607" y="827682"/>
              <a:ext cx="3807891" cy="36045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400" dirty="0" smtClean="0">
                  <a:solidFill>
                    <a:schemeClr val="bg1"/>
                  </a:solidFill>
                  <a:cs typeface="+mn-ea"/>
                  <a:sym typeface="+mn-lt"/>
                </a:rPr>
                <a:t>《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大学生文明礼仪建设年实施方案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》</a:t>
              </a:r>
              <a:endParaRPr lang="en-US" altLang="zh-CN" sz="14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lnSpc>
                  <a:spcPct val="114000"/>
                </a:lnSpc>
              </a:pP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44" name="矩形 26"/>
          <p:cNvSpPr/>
          <p:nvPr/>
        </p:nvSpPr>
        <p:spPr>
          <a:xfrm>
            <a:off x="6301667" y="5109344"/>
            <a:ext cx="483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42556C"/>
                </a:solidFill>
                <a:cs typeface="+mn-ea"/>
                <a:sym typeface="+mn-lt"/>
              </a:rPr>
              <a:t>4</a:t>
            </a:r>
            <a:endParaRPr lang="zh-CN" altLang="en-US" sz="3600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sp>
        <p:nvSpPr>
          <p:cNvPr id="245" name="TextBox 18"/>
          <p:cNvSpPr txBox="1"/>
          <p:nvPr/>
        </p:nvSpPr>
        <p:spPr>
          <a:xfrm>
            <a:off x="1598682" y="3658250"/>
            <a:ext cx="243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>
                <a:solidFill>
                  <a:srgbClr val="42556C"/>
                </a:solidFill>
                <a:cs typeface="+mn-ea"/>
                <a:sym typeface="+mn-lt"/>
              </a:rPr>
              <a:t>CONTENTS</a:t>
            </a:r>
            <a:endParaRPr lang="zh-CN" altLang="en-US" sz="2800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grpSp>
        <p:nvGrpSpPr>
          <p:cNvPr id="246" name="组合 43"/>
          <p:cNvGrpSpPr/>
          <p:nvPr/>
        </p:nvGrpSpPr>
        <p:grpSpPr>
          <a:xfrm>
            <a:off x="6543292" y="2469301"/>
            <a:ext cx="8778513" cy="958037"/>
            <a:chOff x="5537867" y="1236054"/>
            <a:chExt cx="8778513" cy="958037"/>
          </a:xfrm>
        </p:grpSpPr>
        <p:sp>
          <p:nvSpPr>
            <p:cNvPr id="247" name="椭圆 44"/>
            <p:cNvSpPr/>
            <p:nvPr/>
          </p:nvSpPr>
          <p:spPr>
            <a:xfrm>
              <a:off x="5537867" y="1288203"/>
              <a:ext cx="829752" cy="8297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48" name="组合 45"/>
            <p:cNvGrpSpPr/>
            <p:nvPr/>
          </p:nvGrpSpPr>
          <p:grpSpPr>
            <a:xfrm>
              <a:off x="6784113" y="1236054"/>
              <a:ext cx="7532267" cy="958037"/>
              <a:chOff x="3797608" y="424476"/>
              <a:chExt cx="3842123" cy="621552"/>
            </a:xfrm>
          </p:grpSpPr>
          <p:sp>
            <p:nvSpPr>
              <p:cNvPr id="249" name="文本框 47"/>
              <p:cNvSpPr txBox="1"/>
              <p:nvPr/>
            </p:nvSpPr>
            <p:spPr>
              <a:xfrm>
                <a:off x="3797608" y="424476"/>
                <a:ext cx="559710" cy="41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600" dirty="0">
                    <a:solidFill>
                      <a:schemeClr val="bg1"/>
                    </a:solidFill>
                    <a:cs typeface="+mn-ea"/>
                    <a:sym typeface="+mn-lt"/>
                  </a:rPr>
                  <a:t>谓何</a:t>
                </a:r>
                <a:endParaRPr lang="zh-CN" altLang="en-US" sz="36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0" name="文本框 48"/>
              <p:cNvSpPr txBox="1"/>
              <p:nvPr/>
            </p:nvSpPr>
            <p:spPr>
              <a:xfrm>
                <a:off x="3831840" y="827682"/>
                <a:ext cx="3807891" cy="218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cs typeface="+mn-ea"/>
                    <a:sym typeface="+mn-lt"/>
                  </a:rPr>
                  <a:t>文明素养的内涵与外延</a:t>
                </a:r>
                <a:endParaRPr lang="zh-CN" altLang="en-US" sz="1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51" name="矩形 46"/>
            <p:cNvSpPr/>
            <p:nvPr/>
          </p:nvSpPr>
          <p:spPr>
            <a:xfrm>
              <a:off x="5732170" y="1379914"/>
              <a:ext cx="47000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dirty="0">
                  <a:solidFill>
                    <a:srgbClr val="42556C"/>
                  </a:solidFill>
                  <a:cs typeface="+mn-ea"/>
                  <a:sym typeface="+mn-lt"/>
                </a:rPr>
                <a:t>2</a:t>
              </a:r>
              <a:endParaRPr lang="zh-CN" altLang="en-US" sz="3600" dirty="0">
                <a:solidFill>
                  <a:srgbClr val="42556C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2" name="组合 49"/>
          <p:cNvGrpSpPr/>
          <p:nvPr/>
        </p:nvGrpSpPr>
        <p:grpSpPr>
          <a:xfrm>
            <a:off x="6550191" y="3702548"/>
            <a:ext cx="8778513" cy="958036"/>
            <a:chOff x="5537867" y="1236054"/>
            <a:chExt cx="8778513" cy="958036"/>
          </a:xfrm>
        </p:grpSpPr>
        <p:sp>
          <p:nvSpPr>
            <p:cNvPr id="253" name="椭圆 50"/>
            <p:cNvSpPr/>
            <p:nvPr/>
          </p:nvSpPr>
          <p:spPr>
            <a:xfrm>
              <a:off x="5537867" y="1288203"/>
              <a:ext cx="829752" cy="8297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4" name="组合 51"/>
            <p:cNvGrpSpPr/>
            <p:nvPr/>
          </p:nvGrpSpPr>
          <p:grpSpPr>
            <a:xfrm>
              <a:off x="6784113" y="1236054"/>
              <a:ext cx="7532267" cy="958036"/>
              <a:chOff x="3797608" y="424476"/>
              <a:chExt cx="3842123" cy="621552"/>
            </a:xfrm>
          </p:grpSpPr>
          <p:sp>
            <p:nvSpPr>
              <p:cNvPr id="255" name="文本框 53"/>
              <p:cNvSpPr txBox="1"/>
              <p:nvPr/>
            </p:nvSpPr>
            <p:spPr>
              <a:xfrm>
                <a:off x="3797608" y="424476"/>
                <a:ext cx="559710" cy="41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3600" dirty="0">
                    <a:solidFill>
                      <a:schemeClr val="bg1"/>
                    </a:solidFill>
                    <a:cs typeface="+mn-ea"/>
                    <a:sym typeface="+mn-lt"/>
                  </a:rPr>
                  <a:t>现行</a:t>
                </a:r>
                <a:endParaRPr lang="zh-CN" altLang="en-US" sz="36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6" name="文本框 54"/>
              <p:cNvSpPr txBox="1"/>
              <p:nvPr/>
            </p:nvSpPr>
            <p:spPr>
              <a:xfrm>
                <a:off x="3831840" y="827682"/>
                <a:ext cx="3807891" cy="218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cs typeface="+mn-ea"/>
                    <a:sym typeface="+mn-lt"/>
                  </a:rPr>
                  <a:t>大学生文明素养缺位的现状</a:t>
                </a:r>
                <a:endParaRPr lang="zh-CN" altLang="en-US" sz="1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57" name="矩形 52"/>
            <p:cNvSpPr/>
            <p:nvPr/>
          </p:nvSpPr>
          <p:spPr>
            <a:xfrm>
              <a:off x="5732170" y="1379914"/>
              <a:ext cx="47000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dirty="0">
                  <a:solidFill>
                    <a:srgbClr val="42556C"/>
                  </a:solidFill>
                  <a:cs typeface="+mn-ea"/>
                  <a:sym typeface="+mn-lt"/>
                </a:rPr>
                <a:t>3</a:t>
              </a:r>
              <a:endParaRPr lang="zh-CN" altLang="en-US" sz="3600" dirty="0">
                <a:solidFill>
                  <a:srgbClr val="42556C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6"/>
          <p:cNvSpPr/>
          <p:nvPr/>
        </p:nvSpPr>
        <p:spPr>
          <a:xfrm>
            <a:off x="7924800" y="1928495"/>
            <a:ext cx="981075" cy="374332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圆角矩形 24"/>
          <p:cNvSpPr/>
          <p:nvPr/>
        </p:nvSpPr>
        <p:spPr>
          <a:xfrm>
            <a:off x="2238375" y="1492885"/>
            <a:ext cx="6832600" cy="4295140"/>
          </a:xfrm>
          <a:prstGeom prst="roundRect">
            <a:avLst>
              <a:gd name="adj" fmla="val 2897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同侧圆角矩形 79"/>
          <p:cNvSpPr/>
          <p:nvPr/>
        </p:nvSpPr>
        <p:spPr>
          <a:xfrm>
            <a:off x="2220595" y="1471295"/>
            <a:ext cx="6875145" cy="408940"/>
          </a:xfrm>
          <a:prstGeom prst="round2SameRect">
            <a:avLst>
              <a:gd name="adj1" fmla="val 30270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/>
              <a:t>主要任务：</a:t>
            </a:r>
            <a:r>
              <a:rPr lang="en-US" altLang="zh-CN" sz="1600" b="1"/>
              <a:t>5</a:t>
            </a:r>
            <a:r>
              <a:rPr lang="zh-CN" altLang="en-US" sz="1600" b="1"/>
              <a:t>项专题教育</a:t>
            </a:r>
            <a:endParaRPr lang="zh-CN" altLang="en-US" sz="1600" b="1"/>
          </a:p>
        </p:txBody>
      </p:sp>
      <p:sp>
        <p:nvSpPr>
          <p:cNvPr id="101" name="圆角矩形 18"/>
          <p:cNvSpPr/>
          <p:nvPr/>
        </p:nvSpPr>
        <p:spPr>
          <a:xfrm>
            <a:off x="480060" y="1514475"/>
            <a:ext cx="1357630" cy="4266565"/>
          </a:xfrm>
          <a:prstGeom prst="roundRect">
            <a:avLst>
              <a:gd name="adj" fmla="val 6892"/>
            </a:avLst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圆角矩形 3"/>
          <p:cNvSpPr/>
          <p:nvPr/>
        </p:nvSpPr>
        <p:spPr>
          <a:xfrm>
            <a:off x="603250" y="2144395"/>
            <a:ext cx="1099185" cy="501015"/>
          </a:xfrm>
          <a:prstGeom prst="roundRect">
            <a:avLst>
              <a:gd name="adj" fmla="val 1150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/>
              <a:t>公共场所</a:t>
            </a:r>
            <a:endParaRPr lang="zh-CN" altLang="en-US" sz="1600" b="1"/>
          </a:p>
        </p:txBody>
      </p:sp>
      <p:sp>
        <p:nvSpPr>
          <p:cNvPr id="103" name="圆角矩形 4"/>
          <p:cNvSpPr/>
          <p:nvPr/>
        </p:nvSpPr>
        <p:spPr>
          <a:xfrm>
            <a:off x="603250" y="2892425"/>
            <a:ext cx="1099185" cy="501015"/>
          </a:xfrm>
          <a:prstGeom prst="roundRect">
            <a:avLst>
              <a:gd name="adj" fmla="val 1150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/>
              <a:t>教学场所</a:t>
            </a:r>
            <a:endParaRPr lang="zh-CN" altLang="en-US" sz="1600" b="1"/>
          </a:p>
        </p:txBody>
      </p:sp>
      <p:sp>
        <p:nvSpPr>
          <p:cNvPr id="104" name="圆角矩形 5"/>
          <p:cNvSpPr/>
          <p:nvPr/>
        </p:nvSpPr>
        <p:spPr>
          <a:xfrm>
            <a:off x="603250" y="4392930"/>
            <a:ext cx="1099185" cy="501015"/>
          </a:xfrm>
          <a:prstGeom prst="roundRect">
            <a:avLst>
              <a:gd name="adj" fmla="val 1150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/>
              <a:t>用餐场所</a:t>
            </a:r>
            <a:endParaRPr lang="zh-CN" altLang="en-US" sz="1600" b="1"/>
          </a:p>
        </p:txBody>
      </p:sp>
      <p:sp>
        <p:nvSpPr>
          <p:cNvPr id="105" name="圆角矩形 6"/>
          <p:cNvSpPr/>
          <p:nvPr/>
        </p:nvSpPr>
        <p:spPr>
          <a:xfrm>
            <a:off x="603250" y="3627120"/>
            <a:ext cx="1099185" cy="501015"/>
          </a:xfrm>
          <a:prstGeom prst="roundRect">
            <a:avLst>
              <a:gd name="adj" fmla="val 1150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/>
              <a:t>学生宿舍</a:t>
            </a:r>
            <a:endParaRPr lang="zh-CN" altLang="en-US" sz="1600" b="1"/>
          </a:p>
        </p:txBody>
      </p:sp>
      <p:sp>
        <p:nvSpPr>
          <p:cNvPr id="106" name="圆角矩形 7"/>
          <p:cNvSpPr/>
          <p:nvPr/>
        </p:nvSpPr>
        <p:spPr>
          <a:xfrm>
            <a:off x="603250" y="5136515"/>
            <a:ext cx="1099185" cy="501015"/>
          </a:xfrm>
          <a:prstGeom prst="roundRect">
            <a:avLst>
              <a:gd name="adj" fmla="val 1150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/>
              <a:t>网络阵地</a:t>
            </a:r>
            <a:endParaRPr lang="zh-CN" altLang="en-US" sz="1600" b="1"/>
          </a:p>
        </p:txBody>
      </p:sp>
      <p:sp>
        <p:nvSpPr>
          <p:cNvPr id="107" name="圆角矩形 13"/>
          <p:cNvSpPr/>
          <p:nvPr/>
        </p:nvSpPr>
        <p:spPr>
          <a:xfrm>
            <a:off x="9567545" y="2157730"/>
            <a:ext cx="1955800" cy="501015"/>
          </a:xfrm>
          <a:prstGeom prst="roundRect">
            <a:avLst>
              <a:gd name="adj" fmla="val 1150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 b="1"/>
              <a:t>举止文明</a:t>
            </a:r>
            <a:r>
              <a:rPr lang="en-US" altLang="zh-CN" sz="1600" b="1"/>
              <a:t>   |</a:t>
            </a:r>
            <a:endParaRPr lang="en-US" altLang="zh-CN" sz="1600" b="1"/>
          </a:p>
        </p:txBody>
      </p:sp>
      <p:sp>
        <p:nvSpPr>
          <p:cNvPr id="108" name="圆角矩形 14"/>
          <p:cNvSpPr/>
          <p:nvPr/>
        </p:nvSpPr>
        <p:spPr>
          <a:xfrm>
            <a:off x="9567545" y="2905760"/>
            <a:ext cx="1955800" cy="501015"/>
          </a:xfrm>
          <a:prstGeom prst="roundRect">
            <a:avLst>
              <a:gd name="adj" fmla="val 1150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 b="1"/>
              <a:t>学习文明</a:t>
            </a:r>
            <a:r>
              <a:rPr lang="en-US" altLang="zh-CN" sz="1600" b="1">
                <a:sym typeface="+mn-ea"/>
              </a:rPr>
              <a:t>   |</a:t>
            </a:r>
            <a:endParaRPr lang="en-US" altLang="zh-CN" sz="1600" b="1"/>
          </a:p>
        </p:txBody>
      </p:sp>
      <p:sp>
        <p:nvSpPr>
          <p:cNvPr id="109" name="圆角矩形 15"/>
          <p:cNvSpPr/>
          <p:nvPr/>
        </p:nvSpPr>
        <p:spPr>
          <a:xfrm>
            <a:off x="9567545" y="3653790"/>
            <a:ext cx="1955800" cy="501015"/>
          </a:xfrm>
          <a:prstGeom prst="roundRect">
            <a:avLst>
              <a:gd name="adj" fmla="val 1150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 b="1"/>
              <a:t>起居文明</a:t>
            </a:r>
            <a:r>
              <a:rPr lang="en-US" altLang="zh-CN" sz="1600" b="1">
                <a:sym typeface="+mn-ea"/>
              </a:rPr>
              <a:t>   |</a:t>
            </a:r>
            <a:endParaRPr lang="zh-CN" altLang="en-US" sz="1600" b="1"/>
          </a:p>
        </p:txBody>
      </p:sp>
      <p:sp>
        <p:nvSpPr>
          <p:cNvPr id="110" name="圆角矩形 16"/>
          <p:cNvSpPr/>
          <p:nvPr/>
        </p:nvSpPr>
        <p:spPr>
          <a:xfrm>
            <a:off x="9567545" y="4401820"/>
            <a:ext cx="1954800" cy="501015"/>
          </a:xfrm>
          <a:prstGeom prst="roundRect">
            <a:avLst>
              <a:gd name="adj" fmla="val 1150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 b="1"/>
              <a:t>就餐文明</a:t>
            </a:r>
            <a:r>
              <a:rPr lang="en-US" altLang="zh-CN" sz="1600" b="1">
                <a:sym typeface="+mn-ea"/>
              </a:rPr>
              <a:t>   |</a:t>
            </a:r>
            <a:endParaRPr lang="zh-CN" altLang="en-US" sz="1600" b="1"/>
          </a:p>
        </p:txBody>
      </p:sp>
      <p:sp>
        <p:nvSpPr>
          <p:cNvPr id="111" name="圆角矩形 17"/>
          <p:cNvSpPr/>
          <p:nvPr/>
        </p:nvSpPr>
        <p:spPr>
          <a:xfrm>
            <a:off x="9567545" y="5149850"/>
            <a:ext cx="1954800" cy="501015"/>
          </a:xfrm>
          <a:prstGeom prst="roundRect">
            <a:avLst>
              <a:gd name="adj" fmla="val 1150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 b="1"/>
              <a:t>上网文明</a:t>
            </a:r>
            <a:r>
              <a:rPr lang="en-US" altLang="zh-CN" sz="1600" b="1">
                <a:sym typeface="+mn-ea"/>
              </a:rPr>
              <a:t>   |</a:t>
            </a:r>
            <a:endParaRPr lang="zh-CN" altLang="en-US" sz="1600" b="1"/>
          </a:p>
        </p:txBody>
      </p:sp>
      <p:sp>
        <p:nvSpPr>
          <p:cNvPr id="112" name="圆角矩形 22"/>
          <p:cNvSpPr/>
          <p:nvPr/>
        </p:nvSpPr>
        <p:spPr>
          <a:xfrm>
            <a:off x="9439275" y="1497965"/>
            <a:ext cx="2185670" cy="4295140"/>
          </a:xfrm>
          <a:prstGeom prst="roundRect">
            <a:avLst>
              <a:gd name="adj" fmla="val 6892"/>
            </a:avLst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26"/>
          <p:cNvCxnSpPr/>
          <p:nvPr/>
        </p:nvCxnSpPr>
        <p:spPr>
          <a:xfrm>
            <a:off x="3793490" y="2778125"/>
            <a:ext cx="5220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27"/>
          <p:cNvCxnSpPr/>
          <p:nvPr/>
        </p:nvCxnSpPr>
        <p:spPr>
          <a:xfrm>
            <a:off x="3775075" y="3503930"/>
            <a:ext cx="5220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连接符 28"/>
          <p:cNvCxnSpPr/>
          <p:nvPr/>
        </p:nvCxnSpPr>
        <p:spPr>
          <a:xfrm>
            <a:off x="3785235" y="4283710"/>
            <a:ext cx="5220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连接符 29"/>
          <p:cNvCxnSpPr/>
          <p:nvPr/>
        </p:nvCxnSpPr>
        <p:spPr>
          <a:xfrm>
            <a:off x="3794125" y="5006975"/>
            <a:ext cx="5220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矩形 30"/>
          <p:cNvSpPr/>
          <p:nvPr/>
        </p:nvSpPr>
        <p:spPr>
          <a:xfrm>
            <a:off x="4084955" y="1979930"/>
            <a:ext cx="770255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文明礼仪主题班会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18" name="矩形 31"/>
          <p:cNvSpPr/>
          <p:nvPr/>
        </p:nvSpPr>
        <p:spPr>
          <a:xfrm>
            <a:off x="4925695" y="1979930"/>
            <a:ext cx="1351280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我身边的不文明现象</a:t>
            </a:r>
            <a:endParaRPr lang="zh-CN" altLang="en-US" sz="1000" b="1">
              <a:solidFill>
                <a:schemeClr val="tx1"/>
              </a:solidFill>
            </a:endParaRPr>
          </a:p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安商师生最美瞬间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19" name="矩形 32"/>
          <p:cNvSpPr/>
          <p:nvPr/>
        </p:nvSpPr>
        <p:spPr>
          <a:xfrm>
            <a:off x="7976235" y="1979930"/>
            <a:ext cx="849600" cy="360680"/>
          </a:xfrm>
          <a:prstGeom prst="rect">
            <a:avLst/>
          </a:prstGeom>
          <a:solidFill>
            <a:srgbClr val="FD6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/>
              <a:t>“</a:t>
            </a:r>
            <a:r>
              <a:rPr lang="zh-CN" altLang="en-US" sz="1000" b="1"/>
              <a:t>厚德校园</a:t>
            </a:r>
            <a:r>
              <a:rPr lang="en-US" altLang="zh-CN" sz="1000" b="1"/>
              <a:t>”</a:t>
            </a:r>
            <a:r>
              <a:rPr lang="zh-CN" altLang="en-US" sz="1000" b="1"/>
              <a:t>公约</a:t>
            </a:r>
            <a:endParaRPr lang="zh-CN" altLang="en-US" sz="1000" b="1"/>
          </a:p>
        </p:txBody>
      </p:sp>
      <p:sp>
        <p:nvSpPr>
          <p:cNvPr id="120" name="矩形 33"/>
          <p:cNvSpPr/>
          <p:nvPr/>
        </p:nvSpPr>
        <p:spPr>
          <a:xfrm>
            <a:off x="6347460" y="1979930"/>
            <a:ext cx="657860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尊师崇礼行动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21" name="矩形 34"/>
          <p:cNvSpPr/>
          <p:nvPr/>
        </p:nvSpPr>
        <p:spPr>
          <a:xfrm>
            <a:off x="7075805" y="1979930"/>
            <a:ext cx="817880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21天好习惯养成计划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22" name="矩形 36"/>
          <p:cNvSpPr/>
          <p:nvPr/>
        </p:nvSpPr>
        <p:spPr>
          <a:xfrm>
            <a:off x="4078605" y="2376170"/>
            <a:ext cx="1245870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演讲、征文、摄影比赛、知识竞赛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23" name="矩形 37"/>
          <p:cNvSpPr/>
          <p:nvPr/>
        </p:nvSpPr>
        <p:spPr>
          <a:xfrm>
            <a:off x="4078605" y="2978785"/>
            <a:ext cx="770255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倡导课前师生互礼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24" name="矩形 38"/>
          <p:cNvSpPr/>
          <p:nvPr/>
        </p:nvSpPr>
        <p:spPr>
          <a:xfrm>
            <a:off x="7976235" y="2978785"/>
            <a:ext cx="848995" cy="360680"/>
          </a:xfrm>
          <a:prstGeom prst="rect">
            <a:avLst/>
          </a:prstGeom>
          <a:solidFill>
            <a:srgbClr val="FD6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/>
              <a:t>“守礼学堂”公约</a:t>
            </a:r>
            <a:endParaRPr lang="zh-CN" altLang="en-US" sz="1000" b="1"/>
          </a:p>
        </p:txBody>
      </p:sp>
      <p:sp>
        <p:nvSpPr>
          <p:cNvPr id="125" name="矩形 39"/>
          <p:cNvSpPr/>
          <p:nvPr/>
        </p:nvSpPr>
        <p:spPr>
          <a:xfrm>
            <a:off x="5950585" y="2978785"/>
            <a:ext cx="904875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“两无两禁”专项活动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26" name="矩形 41"/>
          <p:cNvSpPr/>
          <p:nvPr/>
        </p:nvSpPr>
        <p:spPr>
          <a:xfrm>
            <a:off x="6921500" y="2978785"/>
            <a:ext cx="969010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“守礼课堂”</a:t>
            </a:r>
            <a:endParaRPr lang="zh-CN" altLang="en-US" sz="1000" b="1">
              <a:solidFill>
                <a:schemeClr val="tx1"/>
              </a:solidFill>
            </a:endParaRPr>
          </a:p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承诺活动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27" name="矩形 42"/>
          <p:cNvSpPr/>
          <p:nvPr/>
        </p:nvSpPr>
        <p:spPr>
          <a:xfrm>
            <a:off x="4914900" y="2978785"/>
            <a:ext cx="969645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试点</a:t>
            </a:r>
            <a:endParaRPr lang="zh-CN" altLang="en-US" sz="1000" b="1">
              <a:solidFill>
                <a:schemeClr val="tx1"/>
              </a:solidFill>
            </a:endParaRPr>
          </a:p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“无手机课堂”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28" name="矩形 43"/>
          <p:cNvSpPr/>
          <p:nvPr/>
        </p:nvSpPr>
        <p:spPr>
          <a:xfrm>
            <a:off x="4072255" y="3728085"/>
            <a:ext cx="1016000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“一站式”</a:t>
            </a:r>
            <a:endParaRPr lang="zh-CN" altLang="en-US" sz="1000" b="1">
              <a:solidFill>
                <a:schemeClr val="tx1"/>
              </a:solidFill>
            </a:endParaRPr>
          </a:p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学生社区建设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29" name="矩形 44"/>
          <p:cNvSpPr/>
          <p:nvPr/>
        </p:nvSpPr>
        <p:spPr>
          <a:xfrm>
            <a:off x="7976235" y="3728085"/>
            <a:ext cx="849600" cy="360680"/>
          </a:xfrm>
          <a:prstGeom prst="rect">
            <a:avLst/>
          </a:prstGeom>
          <a:solidFill>
            <a:srgbClr val="FD6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/>
              <a:t>“温馨寝室”公约</a:t>
            </a:r>
            <a:endParaRPr lang="zh-CN" altLang="en-US" sz="1000" b="1"/>
          </a:p>
        </p:txBody>
      </p:sp>
      <p:sp>
        <p:nvSpPr>
          <p:cNvPr id="130" name="矩形 45"/>
          <p:cNvSpPr/>
          <p:nvPr/>
        </p:nvSpPr>
        <p:spPr>
          <a:xfrm>
            <a:off x="5156835" y="3728085"/>
            <a:ext cx="782320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最美宿管阿姨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31" name="矩形 46"/>
          <p:cNvSpPr/>
          <p:nvPr/>
        </p:nvSpPr>
        <p:spPr>
          <a:xfrm>
            <a:off x="6007735" y="3728085"/>
            <a:ext cx="1178560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“6S”宿舍评比</a:t>
            </a:r>
            <a:endParaRPr lang="zh-CN" altLang="en-US" sz="1000" b="1">
              <a:solidFill>
                <a:schemeClr val="tx1"/>
              </a:solidFill>
            </a:endParaRPr>
          </a:p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宿舍文化节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32" name="矩形 47"/>
          <p:cNvSpPr/>
          <p:nvPr/>
        </p:nvSpPr>
        <p:spPr>
          <a:xfrm>
            <a:off x="7254875" y="3728085"/>
            <a:ext cx="626745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示范</a:t>
            </a:r>
            <a:endParaRPr lang="zh-CN" altLang="en-US" sz="1000" b="1">
              <a:solidFill>
                <a:schemeClr val="tx1"/>
              </a:solidFill>
            </a:endParaRPr>
          </a:p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宿舍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33" name="矩形 48"/>
          <p:cNvSpPr/>
          <p:nvPr/>
        </p:nvSpPr>
        <p:spPr>
          <a:xfrm>
            <a:off x="4085590" y="4457065"/>
            <a:ext cx="826770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光盘行动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34" name="矩形 49"/>
          <p:cNvSpPr/>
          <p:nvPr/>
        </p:nvSpPr>
        <p:spPr>
          <a:xfrm>
            <a:off x="5836285" y="4457065"/>
            <a:ext cx="1000760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我为光盘代言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35" name="矩形 50"/>
          <p:cNvSpPr/>
          <p:nvPr/>
        </p:nvSpPr>
        <p:spPr>
          <a:xfrm>
            <a:off x="6922770" y="4457065"/>
            <a:ext cx="915670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后厨开放日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36" name="矩形 51"/>
          <p:cNvSpPr/>
          <p:nvPr/>
        </p:nvSpPr>
        <p:spPr>
          <a:xfrm>
            <a:off x="7976235" y="4457065"/>
            <a:ext cx="848360" cy="360680"/>
          </a:xfrm>
          <a:prstGeom prst="rect">
            <a:avLst/>
          </a:prstGeom>
          <a:solidFill>
            <a:srgbClr val="FD6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/>
              <a:t>“尚俭食堂”公约</a:t>
            </a:r>
            <a:endParaRPr lang="zh-CN" altLang="en-US" sz="1000" b="1"/>
          </a:p>
        </p:txBody>
      </p:sp>
      <p:sp>
        <p:nvSpPr>
          <p:cNvPr id="137" name="矩形 52"/>
          <p:cNvSpPr/>
          <p:nvPr/>
        </p:nvSpPr>
        <p:spPr>
          <a:xfrm>
            <a:off x="4079240" y="5217795"/>
            <a:ext cx="1636395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《清朗网络空间，你我共同守护》承诺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38" name="矩形 53"/>
          <p:cNvSpPr/>
          <p:nvPr/>
        </p:nvSpPr>
        <p:spPr>
          <a:xfrm>
            <a:off x="7976235" y="5217795"/>
            <a:ext cx="849630" cy="360680"/>
          </a:xfrm>
          <a:prstGeom prst="rect">
            <a:avLst/>
          </a:prstGeom>
          <a:solidFill>
            <a:srgbClr val="FD6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/>
              <a:t>“清朗网络”公约</a:t>
            </a:r>
            <a:endParaRPr lang="zh-CN" altLang="en-US" sz="1000" b="1"/>
          </a:p>
        </p:txBody>
      </p:sp>
      <p:sp>
        <p:nvSpPr>
          <p:cNvPr id="139" name="矩形 54"/>
          <p:cNvSpPr/>
          <p:nvPr/>
        </p:nvSpPr>
        <p:spPr>
          <a:xfrm>
            <a:off x="5779770" y="5217795"/>
            <a:ext cx="1029970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知识宣讲</a:t>
            </a:r>
            <a:endParaRPr lang="zh-CN" altLang="en-US" sz="1000" b="1">
              <a:solidFill>
                <a:schemeClr val="tx1"/>
              </a:solidFill>
            </a:endParaRPr>
          </a:p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警示教育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40" name="矩形 55"/>
          <p:cNvSpPr/>
          <p:nvPr/>
        </p:nvSpPr>
        <p:spPr>
          <a:xfrm>
            <a:off x="6892925" y="5217795"/>
            <a:ext cx="953135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防诈骗</a:t>
            </a:r>
            <a:endParaRPr lang="zh-CN" altLang="en-US" sz="1000" b="1">
              <a:solidFill>
                <a:schemeClr val="tx1"/>
              </a:solidFill>
            </a:endParaRPr>
          </a:p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警示教育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41" name="圆角矩形 8"/>
          <p:cNvSpPr/>
          <p:nvPr/>
        </p:nvSpPr>
        <p:spPr>
          <a:xfrm>
            <a:off x="2471420" y="2142490"/>
            <a:ext cx="1051560" cy="501015"/>
          </a:xfrm>
          <a:prstGeom prst="roundRect">
            <a:avLst>
              <a:gd name="adj" fmla="val 1150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/>
              <a:t>厚德校园</a:t>
            </a:r>
            <a:endParaRPr lang="zh-CN" altLang="en-US" sz="1600" b="1"/>
          </a:p>
        </p:txBody>
      </p:sp>
      <p:sp>
        <p:nvSpPr>
          <p:cNvPr id="142" name="圆角矩形 9"/>
          <p:cNvSpPr/>
          <p:nvPr/>
        </p:nvSpPr>
        <p:spPr>
          <a:xfrm>
            <a:off x="2471420" y="2890520"/>
            <a:ext cx="1051560" cy="501015"/>
          </a:xfrm>
          <a:prstGeom prst="roundRect">
            <a:avLst>
              <a:gd name="adj" fmla="val 1150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/>
              <a:t>守礼学堂</a:t>
            </a:r>
            <a:endParaRPr lang="zh-CN" altLang="en-US" sz="1600" b="1"/>
          </a:p>
        </p:txBody>
      </p:sp>
      <p:sp>
        <p:nvSpPr>
          <p:cNvPr id="143" name="圆角矩形 10"/>
          <p:cNvSpPr/>
          <p:nvPr/>
        </p:nvSpPr>
        <p:spPr>
          <a:xfrm>
            <a:off x="2471420" y="3638550"/>
            <a:ext cx="1051560" cy="501015"/>
          </a:xfrm>
          <a:prstGeom prst="roundRect">
            <a:avLst>
              <a:gd name="adj" fmla="val 1150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/>
              <a:t>温馨宿舍</a:t>
            </a:r>
            <a:endParaRPr lang="zh-CN" altLang="en-US" sz="1600" b="1"/>
          </a:p>
        </p:txBody>
      </p:sp>
      <p:sp>
        <p:nvSpPr>
          <p:cNvPr id="144" name="圆角矩形 11"/>
          <p:cNvSpPr/>
          <p:nvPr/>
        </p:nvSpPr>
        <p:spPr>
          <a:xfrm>
            <a:off x="2471420" y="4386580"/>
            <a:ext cx="1051560" cy="501015"/>
          </a:xfrm>
          <a:prstGeom prst="roundRect">
            <a:avLst>
              <a:gd name="adj" fmla="val 1150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/>
              <a:t>尚俭食堂</a:t>
            </a:r>
            <a:endParaRPr lang="zh-CN" altLang="en-US" sz="1600" b="1"/>
          </a:p>
        </p:txBody>
      </p:sp>
      <p:sp>
        <p:nvSpPr>
          <p:cNvPr id="145" name="圆角矩形 12"/>
          <p:cNvSpPr/>
          <p:nvPr/>
        </p:nvSpPr>
        <p:spPr>
          <a:xfrm>
            <a:off x="2471420" y="5134610"/>
            <a:ext cx="1051560" cy="501015"/>
          </a:xfrm>
          <a:prstGeom prst="roundRect">
            <a:avLst>
              <a:gd name="adj" fmla="val 1150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/>
              <a:t>清朗网络</a:t>
            </a:r>
            <a:endParaRPr lang="zh-CN" altLang="en-US" sz="1600" b="1"/>
          </a:p>
        </p:txBody>
      </p:sp>
      <p:sp>
        <p:nvSpPr>
          <p:cNvPr id="146" name="椭圆 58"/>
          <p:cNvSpPr/>
          <p:nvPr/>
        </p:nvSpPr>
        <p:spPr>
          <a:xfrm>
            <a:off x="3712845" y="2283460"/>
            <a:ext cx="285750" cy="2857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147" name="椭圆 59"/>
          <p:cNvSpPr/>
          <p:nvPr/>
        </p:nvSpPr>
        <p:spPr>
          <a:xfrm>
            <a:off x="3712845" y="3016885"/>
            <a:ext cx="285750" cy="2857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148" name="椭圆 60"/>
          <p:cNvSpPr/>
          <p:nvPr/>
        </p:nvSpPr>
        <p:spPr>
          <a:xfrm>
            <a:off x="3712845" y="3750310"/>
            <a:ext cx="285750" cy="2857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3</a:t>
            </a:r>
            <a:endParaRPr lang="en-US" altLang="zh-CN"/>
          </a:p>
        </p:txBody>
      </p:sp>
      <p:sp>
        <p:nvSpPr>
          <p:cNvPr id="149" name="椭圆 61"/>
          <p:cNvSpPr/>
          <p:nvPr/>
        </p:nvSpPr>
        <p:spPr>
          <a:xfrm>
            <a:off x="3712845" y="4483735"/>
            <a:ext cx="285750" cy="2857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4</a:t>
            </a:r>
            <a:endParaRPr lang="en-US" altLang="zh-CN"/>
          </a:p>
        </p:txBody>
      </p:sp>
      <p:sp>
        <p:nvSpPr>
          <p:cNvPr id="150" name="椭圆 62"/>
          <p:cNvSpPr/>
          <p:nvPr/>
        </p:nvSpPr>
        <p:spPr>
          <a:xfrm>
            <a:off x="3712845" y="5217160"/>
            <a:ext cx="285750" cy="2857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5</a:t>
            </a:r>
            <a:endParaRPr lang="en-US" altLang="zh-CN"/>
          </a:p>
        </p:txBody>
      </p:sp>
      <p:sp>
        <p:nvSpPr>
          <p:cNvPr id="151" name="左右箭头 63"/>
          <p:cNvSpPr/>
          <p:nvPr/>
        </p:nvSpPr>
        <p:spPr>
          <a:xfrm>
            <a:off x="1912620" y="2312035"/>
            <a:ext cx="256540" cy="200025"/>
          </a:xfrm>
          <a:prstGeom prst="left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左右箭头 64"/>
          <p:cNvSpPr/>
          <p:nvPr/>
        </p:nvSpPr>
        <p:spPr>
          <a:xfrm>
            <a:off x="1912620" y="3056255"/>
            <a:ext cx="256540" cy="200025"/>
          </a:xfrm>
          <a:prstGeom prst="left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左右箭头 65"/>
          <p:cNvSpPr/>
          <p:nvPr/>
        </p:nvSpPr>
        <p:spPr>
          <a:xfrm>
            <a:off x="1912620" y="3800475"/>
            <a:ext cx="256540" cy="200025"/>
          </a:xfrm>
          <a:prstGeom prst="left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左右箭头 66"/>
          <p:cNvSpPr/>
          <p:nvPr/>
        </p:nvSpPr>
        <p:spPr>
          <a:xfrm>
            <a:off x="1912620" y="4544695"/>
            <a:ext cx="256540" cy="200025"/>
          </a:xfrm>
          <a:prstGeom prst="left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左右箭头 67"/>
          <p:cNvSpPr/>
          <p:nvPr/>
        </p:nvSpPr>
        <p:spPr>
          <a:xfrm>
            <a:off x="1912620" y="5288915"/>
            <a:ext cx="256540" cy="200025"/>
          </a:xfrm>
          <a:prstGeom prst="left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五边形 73"/>
          <p:cNvSpPr/>
          <p:nvPr/>
        </p:nvSpPr>
        <p:spPr>
          <a:xfrm>
            <a:off x="457835" y="5986145"/>
            <a:ext cx="3285490" cy="371475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/>
              <a:t>宣传教育阶段（3月-4月）</a:t>
            </a:r>
            <a:endParaRPr lang="zh-CN" altLang="en-US" sz="1400" b="1"/>
          </a:p>
        </p:txBody>
      </p:sp>
      <p:sp>
        <p:nvSpPr>
          <p:cNvPr id="157" name="燕尾形 74"/>
          <p:cNvSpPr/>
          <p:nvPr/>
        </p:nvSpPr>
        <p:spPr>
          <a:xfrm>
            <a:off x="3648710" y="5986145"/>
            <a:ext cx="2704465" cy="37147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/>
              <a:t>活动开展阶段（5月-11月）</a:t>
            </a:r>
            <a:endParaRPr lang="zh-CN" altLang="en-US" sz="1400" b="1" dirty="0"/>
          </a:p>
        </p:txBody>
      </p:sp>
      <p:sp>
        <p:nvSpPr>
          <p:cNvPr id="158" name="燕尾形 75"/>
          <p:cNvSpPr/>
          <p:nvPr/>
        </p:nvSpPr>
        <p:spPr>
          <a:xfrm>
            <a:off x="6261735" y="5979795"/>
            <a:ext cx="2704465" cy="37147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/>
              <a:t>检查评比阶段（5-11月）</a:t>
            </a:r>
            <a:endParaRPr lang="zh-CN" altLang="en-US" sz="1400" b="1"/>
          </a:p>
        </p:txBody>
      </p:sp>
      <p:sp>
        <p:nvSpPr>
          <p:cNvPr id="159" name="燕尾形 76"/>
          <p:cNvSpPr/>
          <p:nvPr/>
        </p:nvSpPr>
        <p:spPr>
          <a:xfrm>
            <a:off x="8871585" y="5979795"/>
            <a:ext cx="2799715" cy="37147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/>
              <a:t>总结展示阶段（12月）</a:t>
            </a:r>
            <a:endParaRPr lang="zh-CN" altLang="en-US" sz="1400" b="1"/>
          </a:p>
        </p:txBody>
      </p:sp>
      <p:sp>
        <p:nvSpPr>
          <p:cNvPr id="160" name="同侧圆角矩形 80"/>
          <p:cNvSpPr/>
          <p:nvPr/>
        </p:nvSpPr>
        <p:spPr>
          <a:xfrm>
            <a:off x="461645" y="1493520"/>
            <a:ext cx="1398905" cy="408940"/>
          </a:xfrm>
          <a:prstGeom prst="round2SameRect">
            <a:avLst>
              <a:gd name="adj1" fmla="val 30270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个重点区域</a:t>
            </a: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1" name="同侧圆角矩形 81"/>
          <p:cNvSpPr/>
          <p:nvPr/>
        </p:nvSpPr>
        <p:spPr>
          <a:xfrm>
            <a:off x="9418320" y="1468120"/>
            <a:ext cx="2226945" cy="408940"/>
          </a:xfrm>
          <a:prstGeom prst="round2SameRect">
            <a:avLst>
              <a:gd name="adj1" fmla="val 30270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项个人文明</a:t>
            </a: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2" name="左右箭头 82"/>
          <p:cNvSpPr/>
          <p:nvPr/>
        </p:nvSpPr>
        <p:spPr>
          <a:xfrm>
            <a:off x="9126220" y="2296160"/>
            <a:ext cx="256540" cy="200025"/>
          </a:xfrm>
          <a:prstGeom prst="left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" name="左右箭头 83"/>
          <p:cNvSpPr/>
          <p:nvPr/>
        </p:nvSpPr>
        <p:spPr>
          <a:xfrm>
            <a:off x="9126220" y="3040380"/>
            <a:ext cx="256540" cy="200025"/>
          </a:xfrm>
          <a:prstGeom prst="left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4" name="左右箭头 84"/>
          <p:cNvSpPr/>
          <p:nvPr/>
        </p:nvSpPr>
        <p:spPr>
          <a:xfrm>
            <a:off x="9126220" y="3784600"/>
            <a:ext cx="256540" cy="200025"/>
          </a:xfrm>
          <a:prstGeom prst="left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5" name="左右箭头 85"/>
          <p:cNvSpPr/>
          <p:nvPr/>
        </p:nvSpPr>
        <p:spPr>
          <a:xfrm>
            <a:off x="9126220" y="4528820"/>
            <a:ext cx="256540" cy="200025"/>
          </a:xfrm>
          <a:prstGeom prst="left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6" name="左右箭头 86"/>
          <p:cNvSpPr/>
          <p:nvPr/>
        </p:nvSpPr>
        <p:spPr>
          <a:xfrm>
            <a:off x="9126220" y="5273040"/>
            <a:ext cx="256540" cy="200025"/>
          </a:xfrm>
          <a:prstGeom prst="left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文本框 87"/>
          <p:cNvSpPr txBox="1"/>
          <p:nvPr/>
        </p:nvSpPr>
        <p:spPr>
          <a:xfrm>
            <a:off x="523875" y="490220"/>
            <a:ext cx="8702040" cy="869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b="1">
                <a:solidFill>
                  <a:srgbClr val="0070C0"/>
                </a:solidFill>
              </a:rPr>
              <a:t>学思践悟新徽商  文明礼仪商贸人</a:t>
            </a:r>
            <a:endParaRPr lang="zh-CN" altLang="en-US" b="1">
              <a:solidFill>
                <a:srgbClr val="0070C0"/>
              </a:solidFill>
            </a:endParaRPr>
          </a:p>
          <a:p>
            <a:pPr algn="l">
              <a:lnSpc>
                <a:spcPct val="110000"/>
              </a:lnSpc>
            </a:pPr>
            <a:r>
              <a:rPr lang="zh-CN" altLang="en-US" sz="2800">
                <a:solidFill>
                  <a:srgbClr val="002060"/>
                </a:solidFill>
                <a:latin typeface="方正大标宋_GBK" panose="02000000000000000000" charset="-122"/>
                <a:ea typeface="方正大标宋_GBK" panose="02000000000000000000" charset="-122"/>
              </a:rPr>
              <a:t>安徽商贸职业技术学院大学生文明礼仪建设年活动</a:t>
            </a:r>
            <a:endParaRPr lang="zh-CN" altLang="en-US" sz="2800">
              <a:solidFill>
                <a:srgbClr val="002060"/>
              </a:solidFill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168" name="矩形 88"/>
          <p:cNvSpPr/>
          <p:nvPr/>
        </p:nvSpPr>
        <p:spPr>
          <a:xfrm>
            <a:off x="4955540" y="4450715"/>
            <a:ext cx="826770" cy="36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>
                <a:solidFill>
                  <a:schemeClr val="tx1"/>
                </a:solidFill>
              </a:rPr>
              <a:t>尚俭行动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169" name="文本框 90"/>
          <p:cNvSpPr txBox="1"/>
          <p:nvPr/>
        </p:nvSpPr>
        <p:spPr>
          <a:xfrm>
            <a:off x="10772775" y="2195195"/>
            <a:ext cx="76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</a:rPr>
              <a:t>遵章守纪</a:t>
            </a:r>
            <a:endParaRPr lang="zh-CN" altLang="en-US" sz="1000">
              <a:solidFill>
                <a:schemeClr val="bg1"/>
              </a:solidFill>
            </a:endParaRPr>
          </a:p>
          <a:p>
            <a:r>
              <a:rPr lang="zh-CN" altLang="en-US" sz="1000">
                <a:solidFill>
                  <a:schemeClr val="bg1"/>
                </a:solidFill>
              </a:rPr>
              <a:t>行为规范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170" name="文本框 91"/>
          <p:cNvSpPr txBox="1"/>
          <p:nvPr/>
        </p:nvSpPr>
        <p:spPr>
          <a:xfrm>
            <a:off x="10772775" y="2950845"/>
            <a:ext cx="76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</a:rPr>
              <a:t>勤奋学习学风优良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171" name="文本框 92"/>
          <p:cNvSpPr txBox="1"/>
          <p:nvPr/>
        </p:nvSpPr>
        <p:spPr>
          <a:xfrm>
            <a:off x="10772775" y="3706495"/>
            <a:ext cx="76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</a:rPr>
              <a:t>团结友爱</a:t>
            </a:r>
            <a:endParaRPr lang="zh-CN" altLang="en-US" sz="1000">
              <a:solidFill>
                <a:schemeClr val="bg1"/>
              </a:solidFill>
            </a:endParaRPr>
          </a:p>
          <a:p>
            <a:r>
              <a:rPr lang="zh-CN" altLang="en-US" sz="1000">
                <a:solidFill>
                  <a:schemeClr val="bg1"/>
                </a:solidFill>
              </a:rPr>
              <a:t>互帮互助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172" name="文本框 93"/>
          <p:cNvSpPr txBox="1"/>
          <p:nvPr/>
        </p:nvSpPr>
        <p:spPr>
          <a:xfrm>
            <a:off x="10772775" y="4462145"/>
            <a:ext cx="76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</a:rPr>
              <a:t>勤俭节约艰苦朴素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173" name="文本框 95"/>
          <p:cNvSpPr txBox="1"/>
          <p:nvPr/>
        </p:nvSpPr>
        <p:spPr>
          <a:xfrm>
            <a:off x="10772775" y="5217795"/>
            <a:ext cx="76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</a:rPr>
              <a:t>理性上网</a:t>
            </a:r>
            <a:endParaRPr lang="zh-CN" altLang="en-US" sz="1000">
              <a:solidFill>
                <a:schemeClr val="bg1"/>
              </a:solidFill>
            </a:endParaRPr>
          </a:p>
          <a:p>
            <a:r>
              <a:rPr lang="zh-CN" altLang="en-US" sz="1000">
                <a:solidFill>
                  <a:schemeClr val="bg1"/>
                </a:solidFill>
              </a:rPr>
              <a:t>传播美好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174" name="等腰三角形 97"/>
          <p:cNvSpPr/>
          <p:nvPr/>
        </p:nvSpPr>
        <p:spPr>
          <a:xfrm rot="16200000">
            <a:off x="7833995" y="2519045"/>
            <a:ext cx="95250" cy="7556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5" name="文本框 98"/>
          <p:cNvSpPr txBox="1"/>
          <p:nvPr/>
        </p:nvSpPr>
        <p:spPr>
          <a:xfrm>
            <a:off x="6843395" y="2411095"/>
            <a:ext cx="10547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/>
              <a:t>5</a:t>
            </a:r>
            <a:r>
              <a:rPr lang="zh-CN" altLang="en-US" sz="1200"/>
              <a:t>项自发公约</a:t>
            </a:r>
            <a:endParaRPr lang="zh-CN" altLang="en-US" sz="1200"/>
          </a:p>
        </p:txBody>
      </p:sp>
      <p:sp>
        <p:nvSpPr>
          <p:cNvPr id="176" name="对角圆角矩形 101"/>
          <p:cNvSpPr/>
          <p:nvPr/>
        </p:nvSpPr>
        <p:spPr>
          <a:xfrm>
            <a:off x="9134475" y="556895"/>
            <a:ext cx="2514600" cy="685800"/>
          </a:xfrm>
          <a:prstGeom prst="round2DiagRect">
            <a:avLst>
              <a:gd name="adj1" fmla="val 4583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/>
              <a:t>学校2023年党政工作要点</a:t>
            </a:r>
            <a:endParaRPr lang="zh-CN" altLang="en-US" sz="1400"/>
          </a:p>
          <a:p>
            <a:pPr algn="ctr"/>
            <a:r>
              <a:rPr lang="zh-CN" altLang="en-US" b="1"/>
              <a:t>“十件大事”之一</a:t>
            </a:r>
            <a:endParaRPr lang="zh-CN" altLang="en-US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矩形 1"/>
          <p:cNvSpPr/>
          <p:nvPr/>
        </p:nvSpPr>
        <p:spPr>
          <a:xfrm>
            <a:off x="307445" y="339106"/>
            <a:ext cx="78790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zh-CN" sz="4000" b="1" dirty="0">
                <a:solidFill>
                  <a:srgbClr val="42556C"/>
                </a:solidFill>
                <a:cs typeface="+mn-ea"/>
              </a:rPr>
              <a:t>（一）“厚德校园”专题教育活动</a:t>
            </a:r>
            <a:endParaRPr lang="zh-CN" altLang="zh-CN" sz="4000" b="1" dirty="0">
              <a:solidFill>
                <a:srgbClr val="42556C"/>
              </a:solidFill>
              <a:cs typeface="+mn-ea"/>
            </a:endParaRPr>
          </a:p>
        </p:txBody>
      </p:sp>
      <p:pic>
        <p:nvPicPr>
          <p:cNvPr id="179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583" y="1556579"/>
            <a:ext cx="5256122" cy="3591505"/>
          </a:xfrm>
          <a:prstGeom prst="rect">
            <a:avLst/>
          </a:prstGeom>
        </p:spPr>
      </p:pic>
      <p:sp>
        <p:nvSpPr>
          <p:cNvPr id="180" name="矩形 5"/>
          <p:cNvSpPr/>
          <p:nvPr/>
        </p:nvSpPr>
        <p:spPr>
          <a:xfrm>
            <a:off x="2616758" y="527940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kern="100" smtClean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遇师问好</a:t>
            </a:r>
            <a:endParaRPr lang="zh-CN" altLang="en-US" sz="2400" b="1" dirty="0"/>
          </a:p>
        </p:txBody>
      </p:sp>
      <p:pic>
        <p:nvPicPr>
          <p:cNvPr id="181" name="Picture 2" descr="https://img2.baidu.com/it/u=1118585406,3069710178&amp;fm=253&amp;fmt=auto&amp;app=138&amp;f=JPEG?w=750&amp;h=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1047" y="1550277"/>
            <a:ext cx="5396710" cy="3597807"/>
          </a:xfrm>
          <a:prstGeom prst="rect">
            <a:avLst/>
          </a:prstGeom>
          <a:noFill/>
        </p:spPr>
      </p:pic>
      <p:sp>
        <p:nvSpPr>
          <p:cNvPr id="182" name="矩形 6"/>
          <p:cNvSpPr/>
          <p:nvPr/>
        </p:nvSpPr>
        <p:spPr>
          <a:xfrm>
            <a:off x="7993739" y="5279407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“礼”从口出</a:t>
            </a:r>
            <a:endParaRPr lang="zh-CN" altLang="en-US" sz="24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183" name="矩形 7"/>
          <p:cNvSpPr/>
          <p:nvPr/>
        </p:nvSpPr>
        <p:spPr>
          <a:xfrm>
            <a:off x="1510559" y="5741072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ea typeface="仿宋" panose="02010609060101010101" pitchFamily="49" charset="-122"/>
                <a:cs typeface="仿宋" panose="02010609060101010101" pitchFamily="49" charset="-122"/>
              </a:rPr>
              <a:t>尊师崇</a:t>
            </a:r>
            <a:r>
              <a:rPr lang="zh-CN" altLang="zh-CN" kern="100" dirty="0" smtClean="0">
                <a:ea typeface="仿宋" panose="02010609060101010101" pitchFamily="49" charset="-122"/>
                <a:cs typeface="仿宋" panose="02010609060101010101" pitchFamily="49" charset="-122"/>
              </a:rPr>
              <a:t>礼</a:t>
            </a:r>
            <a:r>
              <a:rPr lang="zh-CN" altLang="en-US" kern="100" dirty="0" smtClean="0">
                <a:ea typeface="仿宋" panose="02010609060101010101" pitchFamily="49" charset="-122"/>
                <a:cs typeface="仿宋" panose="02010609060101010101" pitchFamily="49" charset="-122"/>
              </a:rPr>
              <a:t>，展现商贸学子的良好风貌</a:t>
            </a:r>
            <a:endParaRPr lang="zh-CN" altLang="en-US" dirty="0"/>
          </a:p>
        </p:txBody>
      </p:sp>
      <p:sp>
        <p:nvSpPr>
          <p:cNvPr id="184" name="矩形 8"/>
          <p:cNvSpPr/>
          <p:nvPr/>
        </p:nvSpPr>
        <p:spPr>
          <a:xfrm>
            <a:off x="6906443" y="5750004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ea typeface="仿宋" panose="02010609060101010101" pitchFamily="49" charset="-122"/>
                <a:cs typeface="仿宋" panose="02010609060101010101" pitchFamily="49" charset="-122"/>
              </a:rPr>
              <a:t>“您好”先行</a:t>
            </a:r>
            <a:r>
              <a:rPr lang="zh-CN" altLang="en-US" kern="100" dirty="0">
                <a:ea typeface="仿宋" panose="02010609060101010101" pitchFamily="49" charset="-122"/>
                <a:cs typeface="仿宋" panose="02010609060101010101" pitchFamily="49" charset="-122"/>
              </a:rPr>
              <a:t>，</a:t>
            </a:r>
            <a:r>
              <a:rPr lang="zh-CN" altLang="zh-CN" kern="100" dirty="0" smtClean="0">
                <a:ea typeface="仿宋" panose="02010609060101010101" pitchFamily="49" charset="-122"/>
                <a:cs typeface="仿宋" panose="02010609060101010101" pitchFamily="49" charset="-122"/>
              </a:rPr>
              <a:t>说话</a:t>
            </a:r>
            <a:r>
              <a:rPr lang="zh-CN" altLang="zh-CN" kern="100" dirty="0">
                <a:ea typeface="仿宋" panose="02010609060101010101" pitchFamily="49" charset="-122"/>
                <a:cs typeface="仿宋" panose="02010609060101010101" pitchFamily="49" charset="-122"/>
              </a:rPr>
              <a:t>有“请”、事毕“感谢”</a:t>
            </a:r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矩形 1"/>
          <p:cNvSpPr/>
          <p:nvPr/>
        </p:nvSpPr>
        <p:spPr>
          <a:xfrm>
            <a:off x="307445" y="339106"/>
            <a:ext cx="78790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zh-CN" sz="4000" b="1" dirty="0" smtClean="0">
                <a:solidFill>
                  <a:srgbClr val="42556C"/>
                </a:solidFill>
                <a:cs typeface="+mn-ea"/>
              </a:rPr>
              <a:t>（</a:t>
            </a:r>
            <a:r>
              <a:rPr lang="zh-CN" altLang="en-US" sz="4000" b="1" dirty="0" smtClean="0">
                <a:solidFill>
                  <a:srgbClr val="42556C"/>
                </a:solidFill>
                <a:cs typeface="+mn-ea"/>
              </a:rPr>
              <a:t>二</a:t>
            </a:r>
            <a:r>
              <a:rPr lang="zh-CN" altLang="zh-CN" sz="4000" b="1" dirty="0" smtClean="0">
                <a:solidFill>
                  <a:srgbClr val="42556C"/>
                </a:solidFill>
                <a:cs typeface="+mn-ea"/>
              </a:rPr>
              <a:t>）“</a:t>
            </a:r>
            <a:r>
              <a:rPr lang="zh-CN" altLang="en-US" sz="4000" b="1" dirty="0">
                <a:solidFill>
                  <a:srgbClr val="42556C"/>
                </a:solidFill>
                <a:cs typeface="+mn-ea"/>
              </a:rPr>
              <a:t>守礼学堂</a:t>
            </a:r>
            <a:r>
              <a:rPr lang="zh-CN" altLang="zh-CN" sz="4000" b="1" dirty="0" smtClean="0">
                <a:solidFill>
                  <a:srgbClr val="42556C"/>
                </a:solidFill>
                <a:cs typeface="+mn-ea"/>
              </a:rPr>
              <a:t>”</a:t>
            </a:r>
            <a:r>
              <a:rPr lang="zh-CN" altLang="zh-CN" sz="4000" b="1" dirty="0">
                <a:solidFill>
                  <a:srgbClr val="42556C"/>
                </a:solidFill>
                <a:cs typeface="+mn-ea"/>
              </a:rPr>
              <a:t>专题教育活动</a:t>
            </a:r>
            <a:endParaRPr lang="zh-CN" altLang="zh-CN" sz="4000" b="1" dirty="0">
              <a:solidFill>
                <a:srgbClr val="42556C"/>
              </a:solidFill>
              <a:cs typeface="+mn-ea"/>
            </a:endParaRPr>
          </a:p>
        </p:txBody>
      </p:sp>
      <p:sp>
        <p:nvSpPr>
          <p:cNvPr id="187" name="矩形 5"/>
          <p:cNvSpPr/>
          <p:nvPr/>
        </p:nvSpPr>
        <p:spPr>
          <a:xfrm>
            <a:off x="2169300" y="5317129"/>
            <a:ext cx="2077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课前师生互礼</a:t>
            </a:r>
            <a:endParaRPr lang="zh-CN" altLang="en-US" sz="2400" b="1" dirty="0"/>
          </a:p>
        </p:txBody>
      </p:sp>
      <p:sp>
        <p:nvSpPr>
          <p:cNvPr id="188" name="矩形 6"/>
          <p:cNvSpPr/>
          <p:nvPr/>
        </p:nvSpPr>
        <p:spPr>
          <a:xfrm>
            <a:off x="8145065" y="525888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“两无两禁”</a:t>
            </a:r>
            <a:endParaRPr lang="zh-CN" altLang="en-US" sz="24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pic>
        <p:nvPicPr>
          <p:cNvPr id="189" name="图片 2"/>
          <p:cNvPicPr>
            <a:picLocks noChangeAspect="1"/>
          </p:cNvPicPr>
          <p:nvPr/>
        </p:nvPicPr>
        <p:blipFill rotWithShape="1">
          <a:blip r:embed="rId1"/>
          <a:srcRect l="-227" t="-347" r="-12465" b="347"/>
          <a:stretch>
            <a:fillRect/>
          </a:stretch>
        </p:blipFill>
        <p:spPr>
          <a:xfrm>
            <a:off x="6356662" y="1730370"/>
            <a:ext cx="5852065" cy="3402712"/>
          </a:xfrm>
          <a:prstGeom prst="rect">
            <a:avLst/>
          </a:prstGeom>
        </p:spPr>
      </p:pic>
      <p:pic>
        <p:nvPicPr>
          <p:cNvPr id="190" name="Picture 2" descr="初中女孩 小学生 会话类图片素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284" y="1730370"/>
            <a:ext cx="5107258" cy="3402712"/>
          </a:xfrm>
          <a:prstGeom prst="rect">
            <a:avLst/>
          </a:prstGeom>
          <a:noFill/>
        </p:spPr>
      </p:pic>
      <p:sp>
        <p:nvSpPr>
          <p:cNvPr id="191" name="矩形 3"/>
          <p:cNvSpPr/>
          <p:nvPr/>
        </p:nvSpPr>
        <p:spPr>
          <a:xfrm>
            <a:off x="6112727" y="57787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zh-CN" kern="100" dirty="0" smtClean="0">
                <a:ea typeface="仿宋" panose="02010609060101010101" pitchFamily="49" charset="-122"/>
                <a:cs typeface="仿宋" panose="02010609060101010101" pitchFamily="49" charset="-122"/>
              </a:rPr>
              <a:t>无</a:t>
            </a:r>
            <a:r>
              <a:rPr lang="zh-CN" altLang="zh-CN" kern="100" dirty="0">
                <a:ea typeface="仿宋" panose="02010609060101010101" pitchFamily="49" charset="-122"/>
                <a:cs typeface="仿宋" panose="02010609060101010101" pitchFamily="49" charset="-122"/>
              </a:rPr>
              <a:t>迟到早退、无</a:t>
            </a:r>
            <a:r>
              <a:rPr lang="zh-CN" altLang="zh-CN" kern="100" dirty="0" smtClean="0">
                <a:ea typeface="仿宋" panose="02010609060101010101" pitchFamily="49" charset="-122"/>
                <a:cs typeface="仿宋" panose="02010609060101010101" pitchFamily="49" charset="-122"/>
              </a:rPr>
              <a:t>旷课</a:t>
            </a:r>
            <a:endParaRPr lang="en-US" altLang="zh-CN" kern="100" dirty="0" smtClean="0"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algn="ctr"/>
            <a:r>
              <a:rPr lang="zh-CN" altLang="zh-CN" kern="100" dirty="0" smtClean="0">
                <a:ea typeface="仿宋" panose="02010609060101010101" pitchFamily="49" charset="-122"/>
                <a:cs typeface="仿宋" panose="02010609060101010101" pitchFamily="49" charset="-122"/>
              </a:rPr>
              <a:t>禁止</a:t>
            </a:r>
            <a:r>
              <a:rPr lang="zh-CN" altLang="zh-CN" kern="100" dirty="0">
                <a:ea typeface="仿宋" panose="02010609060101010101" pitchFamily="49" charset="-122"/>
                <a:cs typeface="仿宋" panose="02010609060101010101" pitchFamily="49" charset="-122"/>
              </a:rPr>
              <a:t>带食品进教学区、禁止在公共区域</a:t>
            </a:r>
            <a:r>
              <a:rPr lang="zh-CN" altLang="zh-CN" kern="100" dirty="0" smtClean="0">
                <a:ea typeface="仿宋" panose="02010609060101010101" pitchFamily="49" charset="-122"/>
                <a:cs typeface="仿宋" panose="02010609060101010101" pitchFamily="49" charset="-122"/>
              </a:rPr>
              <a:t>吸烟</a:t>
            </a:r>
            <a:endParaRPr lang="zh-CN" altLang="en-US" dirty="0"/>
          </a:p>
        </p:txBody>
      </p:sp>
      <p:sp>
        <p:nvSpPr>
          <p:cNvPr id="192" name="矩形 7"/>
          <p:cNvSpPr/>
          <p:nvPr/>
        </p:nvSpPr>
        <p:spPr>
          <a:xfrm>
            <a:off x="1253786" y="5917293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>
                <a:ea typeface="仿宋" panose="02010609060101010101" pitchFamily="49" charset="-122"/>
                <a:cs typeface="仿宋" panose="02010609060101010101" pitchFamily="49" charset="-122"/>
              </a:rPr>
              <a:t>课前为老师擦黑板，课间为老师倒杯水</a:t>
            </a:r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"/>
          <p:cNvSpPr/>
          <p:nvPr/>
        </p:nvSpPr>
        <p:spPr>
          <a:xfrm>
            <a:off x="307445" y="339106"/>
            <a:ext cx="78790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zh-CN" sz="4000" b="1" dirty="0" smtClean="0">
                <a:solidFill>
                  <a:srgbClr val="42556C"/>
                </a:solidFill>
                <a:cs typeface="+mn-ea"/>
              </a:rPr>
              <a:t>（</a:t>
            </a:r>
            <a:r>
              <a:rPr lang="zh-CN" altLang="en-US" sz="4000" b="1" dirty="0">
                <a:solidFill>
                  <a:srgbClr val="42556C"/>
                </a:solidFill>
                <a:cs typeface="+mn-ea"/>
              </a:rPr>
              <a:t>三</a:t>
            </a:r>
            <a:r>
              <a:rPr lang="zh-CN" altLang="zh-CN" sz="4000" b="1" dirty="0" smtClean="0">
                <a:solidFill>
                  <a:srgbClr val="42556C"/>
                </a:solidFill>
                <a:cs typeface="+mn-ea"/>
              </a:rPr>
              <a:t>）“</a:t>
            </a:r>
            <a:r>
              <a:rPr lang="zh-CN" altLang="en-US" sz="4000" b="1" dirty="0">
                <a:solidFill>
                  <a:srgbClr val="42556C"/>
                </a:solidFill>
                <a:cs typeface="+mn-ea"/>
              </a:rPr>
              <a:t>温馨宿舍</a:t>
            </a:r>
            <a:r>
              <a:rPr lang="zh-CN" altLang="zh-CN" sz="4000" b="1" dirty="0" smtClean="0">
                <a:solidFill>
                  <a:srgbClr val="42556C"/>
                </a:solidFill>
                <a:cs typeface="+mn-ea"/>
              </a:rPr>
              <a:t>”</a:t>
            </a:r>
            <a:r>
              <a:rPr lang="zh-CN" altLang="zh-CN" sz="4000" b="1" dirty="0">
                <a:solidFill>
                  <a:srgbClr val="42556C"/>
                </a:solidFill>
                <a:cs typeface="+mn-ea"/>
              </a:rPr>
              <a:t>专题教育活动</a:t>
            </a:r>
            <a:endParaRPr lang="zh-CN" altLang="zh-CN" sz="4000" b="1" dirty="0">
              <a:solidFill>
                <a:srgbClr val="42556C"/>
              </a:solidFill>
              <a:cs typeface="+mn-ea"/>
            </a:endParaRPr>
          </a:p>
        </p:txBody>
      </p:sp>
      <p:sp>
        <p:nvSpPr>
          <p:cNvPr id="195" name="矩形 5"/>
          <p:cNvSpPr/>
          <p:nvPr/>
        </p:nvSpPr>
        <p:spPr>
          <a:xfrm>
            <a:off x="2169300" y="5317129"/>
            <a:ext cx="2406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“6S”</a:t>
            </a:r>
            <a:r>
              <a:rPr lang="zh-CN" altLang="en-US" sz="2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宿舍评比</a:t>
            </a:r>
            <a:endParaRPr lang="zh-CN" altLang="en-US" sz="2400" b="1" dirty="0"/>
          </a:p>
        </p:txBody>
      </p:sp>
      <p:sp>
        <p:nvSpPr>
          <p:cNvPr id="196" name="矩形 6"/>
          <p:cNvSpPr/>
          <p:nvPr/>
        </p:nvSpPr>
        <p:spPr>
          <a:xfrm>
            <a:off x="8145065" y="5258885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宿舍文化节</a:t>
            </a:r>
            <a:endParaRPr lang="zh-CN" altLang="en-US" sz="24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197" name="矩形 3"/>
          <p:cNvSpPr/>
          <p:nvPr/>
        </p:nvSpPr>
        <p:spPr>
          <a:xfrm>
            <a:off x="6112727" y="577879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kern="100" dirty="0" smtClean="0">
                <a:ea typeface="仿宋" panose="02010609060101010101" pitchFamily="49" charset="-122"/>
                <a:cs typeface="仿宋" panose="02010609060101010101" pitchFamily="49" charset="-122"/>
              </a:rPr>
              <a:t>营造“</a:t>
            </a:r>
            <a:r>
              <a:rPr lang="zh-CN" altLang="en-US" kern="100" dirty="0">
                <a:ea typeface="仿宋" panose="02010609060101010101" pitchFamily="49" charset="-122"/>
                <a:cs typeface="仿宋" panose="02010609060101010101" pitchFamily="49" charset="-122"/>
              </a:rPr>
              <a:t>团结、友爱、和谐”的宿舍文化氛围</a:t>
            </a:r>
            <a:endParaRPr lang="zh-CN" altLang="en-US" dirty="0"/>
          </a:p>
        </p:txBody>
      </p:sp>
      <p:sp>
        <p:nvSpPr>
          <p:cNvPr id="198" name="矩形 7"/>
          <p:cNvSpPr/>
          <p:nvPr/>
        </p:nvSpPr>
        <p:spPr>
          <a:xfrm>
            <a:off x="2434709" y="577879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100" dirty="0">
                <a:ea typeface="仿宋" panose="02010609060101010101" pitchFamily="49" charset="-122"/>
                <a:cs typeface="仿宋" panose="02010609060101010101" pitchFamily="49" charset="-122"/>
              </a:rPr>
              <a:t>整理内务、整修自身</a:t>
            </a:r>
            <a:endParaRPr lang="zh-CN" altLang="en-US" dirty="0"/>
          </a:p>
        </p:txBody>
      </p:sp>
      <p:pic>
        <p:nvPicPr>
          <p:cNvPr id="199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084" y="1777216"/>
            <a:ext cx="5905408" cy="3423425"/>
          </a:xfrm>
          <a:prstGeom prst="rect">
            <a:avLst/>
          </a:prstGeom>
        </p:spPr>
      </p:pic>
      <p:pic>
        <p:nvPicPr>
          <p:cNvPr id="200" name="Picture 2" descr="https://www.abc.edu.cn/upload/images/2022/11/s_111730583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1611" y="1777215"/>
            <a:ext cx="5142483" cy="3423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矩形 1"/>
          <p:cNvSpPr/>
          <p:nvPr/>
        </p:nvSpPr>
        <p:spPr>
          <a:xfrm>
            <a:off x="307445" y="339106"/>
            <a:ext cx="78790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zh-CN" sz="4000" b="1" dirty="0" smtClean="0">
                <a:solidFill>
                  <a:srgbClr val="42556C"/>
                </a:solidFill>
                <a:cs typeface="+mn-ea"/>
              </a:rPr>
              <a:t>（</a:t>
            </a:r>
            <a:r>
              <a:rPr lang="zh-CN" altLang="en-US" sz="4000" b="1" dirty="0" smtClean="0">
                <a:solidFill>
                  <a:srgbClr val="42556C"/>
                </a:solidFill>
                <a:cs typeface="+mn-ea"/>
              </a:rPr>
              <a:t>四</a:t>
            </a:r>
            <a:r>
              <a:rPr lang="zh-CN" altLang="zh-CN" sz="4000" b="1" dirty="0" smtClean="0">
                <a:solidFill>
                  <a:srgbClr val="42556C"/>
                </a:solidFill>
                <a:cs typeface="+mn-ea"/>
              </a:rPr>
              <a:t>）“</a:t>
            </a:r>
            <a:r>
              <a:rPr lang="zh-CN" altLang="en-US" sz="4000" b="1" dirty="0">
                <a:solidFill>
                  <a:srgbClr val="42556C"/>
                </a:solidFill>
                <a:cs typeface="+mn-ea"/>
              </a:rPr>
              <a:t>尚俭食堂</a:t>
            </a:r>
            <a:r>
              <a:rPr lang="zh-CN" altLang="zh-CN" sz="4000" b="1" dirty="0" smtClean="0">
                <a:solidFill>
                  <a:srgbClr val="42556C"/>
                </a:solidFill>
                <a:cs typeface="+mn-ea"/>
              </a:rPr>
              <a:t>”</a:t>
            </a:r>
            <a:r>
              <a:rPr lang="zh-CN" altLang="zh-CN" sz="4000" b="1" dirty="0">
                <a:solidFill>
                  <a:srgbClr val="42556C"/>
                </a:solidFill>
                <a:cs typeface="+mn-ea"/>
              </a:rPr>
              <a:t>专题教育活动</a:t>
            </a:r>
            <a:endParaRPr lang="zh-CN" altLang="zh-CN" sz="4000" b="1" dirty="0">
              <a:solidFill>
                <a:srgbClr val="42556C"/>
              </a:solidFill>
              <a:cs typeface="+mn-ea"/>
            </a:endParaRPr>
          </a:p>
        </p:txBody>
      </p:sp>
      <p:sp>
        <p:nvSpPr>
          <p:cNvPr id="203" name="矩形 5"/>
          <p:cNvSpPr/>
          <p:nvPr/>
        </p:nvSpPr>
        <p:spPr>
          <a:xfrm>
            <a:off x="1694508" y="5294800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光盘行动、文明餐桌</a:t>
            </a:r>
            <a:endParaRPr lang="zh-CN" altLang="en-US" sz="2400" b="1" dirty="0"/>
          </a:p>
        </p:txBody>
      </p:sp>
      <p:sp>
        <p:nvSpPr>
          <p:cNvPr id="204" name="矩形 6"/>
          <p:cNvSpPr/>
          <p:nvPr/>
        </p:nvSpPr>
        <p:spPr>
          <a:xfrm>
            <a:off x="7991177" y="529480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“后厨开放日”</a:t>
            </a:r>
            <a:endParaRPr lang="zh-CN" altLang="en-US" sz="24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205" name="矩形 3"/>
          <p:cNvSpPr/>
          <p:nvPr/>
        </p:nvSpPr>
        <p:spPr>
          <a:xfrm>
            <a:off x="6096000" y="591729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kern="100" dirty="0">
                <a:ea typeface="仿宋" panose="02010609060101010101" pitchFamily="49" charset="-122"/>
                <a:cs typeface="仿宋" panose="02010609060101010101" pitchFamily="49" charset="-122"/>
              </a:rPr>
              <a:t>学生代表参观蔬菜加工间、米饭生产间、烹调间等工作区</a:t>
            </a:r>
            <a:endParaRPr lang="zh-CN" altLang="en-US" dirty="0"/>
          </a:p>
        </p:txBody>
      </p:sp>
      <p:sp>
        <p:nvSpPr>
          <p:cNvPr id="206" name="矩形 7"/>
          <p:cNvSpPr/>
          <p:nvPr/>
        </p:nvSpPr>
        <p:spPr>
          <a:xfrm>
            <a:off x="852342" y="5917293"/>
            <a:ext cx="4984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100" dirty="0" smtClean="0">
                <a:ea typeface="仿宋" panose="02010609060101010101" pitchFamily="49" charset="-122"/>
                <a:cs typeface="仿宋" panose="02010609060101010101" pitchFamily="49" charset="-122"/>
              </a:rPr>
              <a:t>弘扬力行节俭、艰苦朴素的中华优秀传统文化</a:t>
            </a:r>
            <a:endParaRPr lang="zh-CN" altLang="en-US" dirty="0"/>
          </a:p>
        </p:txBody>
      </p:sp>
      <p:pic>
        <p:nvPicPr>
          <p:cNvPr id="207" name="Picture 2" descr="https://img1.baidu.com/it/u=1547815814,4247172804&amp;fm=253&amp;fmt=auto&amp;app=120&amp;f=JPEG?w=500&amp;h=683"/>
          <p:cNvPicPr>
            <a:picLocks noChangeAspect="1" noChangeArrowheads="1"/>
          </p:cNvPicPr>
          <p:nvPr/>
        </p:nvPicPr>
        <p:blipFill rotWithShape="1">
          <a:blip r:embed="rId1"/>
          <a:srcRect b="35300"/>
          <a:stretch>
            <a:fillRect/>
          </a:stretch>
        </p:blipFill>
        <p:spPr bwMode="auto">
          <a:xfrm>
            <a:off x="1253786" y="1671559"/>
            <a:ext cx="3836101" cy="3390334"/>
          </a:xfrm>
          <a:prstGeom prst="rect">
            <a:avLst/>
          </a:prstGeom>
          <a:noFill/>
        </p:spPr>
      </p:pic>
      <p:pic>
        <p:nvPicPr>
          <p:cNvPr id="208" name="Picture 4" descr="https://img1.baidu.com/it/u=359222624,3124820678&amp;fm=253&amp;fmt=auto&amp;app=138&amp;f=JPEG?w=667&amp;h=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3207" y="1671559"/>
            <a:ext cx="4515711" cy="3385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矩形 1"/>
          <p:cNvSpPr/>
          <p:nvPr/>
        </p:nvSpPr>
        <p:spPr>
          <a:xfrm>
            <a:off x="307445" y="339106"/>
            <a:ext cx="78790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zh-CN" sz="4000" b="1" dirty="0" smtClean="0">
                <a:solidFill>
                  <a:srgbClr val="42556C"/>
                </a:solidFill>
                <a:cs typeface="+mn-ea"/>
              </a:rPr>
              <a:t>（</a:t>
            </a:r>
            <a:r>
              <a:rPr lang="zh-CN" altLang="en-US" sz="4000" b="1" dirty="0">
                <a:solidFill>
                  <a:srgbClr val="42556C"/>
                </a:solidFill>
                <a:cs typeface="+mn-ea"/>
              </a:rPr>
              <a:t>五</a:t>
            </a:r>
            <a:r>
              <a:rPr lang="zh-CN" altLang="zh-CN" sz="4000" b="1" dirty="0" smtClean="0">
                <a:solidFill>
                  <a:srgbClr val="42556C"/>
                </a:solidFill>
                <a:cs typeface="+mn-ea"/>
              </a:rPr>
              <a:t>）“</a:t>
            </a:r>
            <a:r>
              <a:rPr lang="zh-CN" altLang="en-US" sz="4000" b="1" dirty="0" smtClean="0">
                <a:solidFill>
                  <a:srgbClr val="42556C"/>
                </a:solidFill>
                <a:cs typeface="+mn-ea"/>
              </a:rPr>
              <a:t>清朗网络</a:t>
            </a:r>
            <a:r>
              <a:rPr lang="zh-CN" altLang="zh-CN" sz="4000" b="1" dirty="0" smtClean="0">
                <a:solidFill>
                  <a:srgbClr val="42556C"/>
                </a:solidFill>
                <a:cs typeface="+mn-ea"/>
              </a:rPr>
              <a:t>”</a:t>
            </a:r>
            <a:r>
              <a:rPr lang="zh-CN" altLang="zh-CN" sz="4000" b="1" dirty="0">
                <a:solidFill>
                  <a:srgbClr val="42556C"/>
                </a:solidFill>
                <a:cs typeface="+mn-ea"/>
              </a:rPr>
              <a:t>专题教育活动</a:t>
            </a:r>
            <a:endParaRPr lang="zh-CN" altLang="zh-CN" sz="4000" b="1" dirty="0">
              <a:solidFill>
                <a:srgbClr val="42556C"/>
              </a:solidFill>
              <a:cs typeface="+mn-ea"/>
            </a:endParaRPr>
          </a:p>
        </p:txBody>
      </p:sp>
      <p:sp>
        <p:nvSpPr>
          <p:cNvPr id="211" name="矩形 5"/>
          <p:cNvSpPr/>
          <p:nvPr/>
        </p:nvSpPr>
        <p:spPr>
          <a:xfrm>
            <a:off x="1968579" y="5269880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明辨是非、传播美好</a:t>
            </a:r>
            <a:endParaRPr lang="zh-CN" altLang="en-US" sz="2400" b="1" dirty="0"/>
          </a:p>
        </p:txBody>
      </p:sp>
      <p:sp>
        <p:nvSpPr>
          <p:cNvPr id="212" name="矩形 6"/>
          <p:cNvSpPr/>
          <p:nvPr/>
        </p:nvSpPr>
        <p:spPr>
          <a:xfrm>
            <a:off x="8298952" y="5267418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防诈骗</a:t>
            </a:r>
            <a:r>
              <a:rPr lang="zh-CN" altLang="en-US" sz="24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警示</a:t>
            </a:r>
            <a:endParaRPr lang="zh-CN" altLang="en-US" sz="24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</p:txBody>
      </p:sp>
      <p:sp>
        <p:nvSpPr>
          <p:cNvPr id="213" name="矩形 3"/>
          <p:cNvSpPr/>
          <p:nvPr/>
        </p:nvSpPr>
        <p:spPr>
          <a:xfrm>
            <a:off x="6112727" y="577879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kern="100" dirty="0">
                <a:ea typeface="仿宋" panose="02010609060101010101" pitchFamily="49" charset="-122"/>
                <a:cs typeface="仿宋" panose="02010609060101010101" pitchFamily="49" charset="-122"/>
              </a:rPr>
              <a:t>预防“裸聊、 刷单、赌博、网贷”等典型网络诈骗</a:t>
            </a:r>
            <a:endParaRPr lang="zh-CN" altLang="en-US" dirty="0"/>
          </a:p>
        </p:txBody>
      </p:sp>
      <p:sp>
        <p:nvSpPr>
          <p:cNvPr id="214" name="矩形 7"/>
          <p:cNvSpPr/>
          <p:nvPr/>
        </p:nvSpPr>
        <p:spPr>
          <a:xfrm>
            <a:off x="1968578" y="577879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100" dirty="0">
                <a:ea typeface="仿宋" panose="02010609060101010101" pitchFamily="49" charset="-122"/>
                <a:cs typeface="仿宋" panose="02010609060101010101" pitchFamily="49" charset="-122"/>
              </a:rPr>
              <a:t>守好网络意识形态安全底线</a:t>
            </a:r>
            <a:endParaRPr lang="zh-CN" altLang="en-US" dirty="0"/>
          </a:p>
        </p:txBody>
      </p:sp>
      <p:pic>
        <p:nvPicPr>
          <p:cNvPr id="215" name="Picture 2" descr="https://p0.itc.cn/q_70/images03/20210811/2dc097fa7c5b41378f809917584ea6dc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46903" y="1522243"/>
            <a:ext cx="5228062" cy="3418011"/>
          </a:xfrm>
          <a:prstGeom prst="rect">
            <a:avLst/>
          </a:prstGeom>
          <a:noFill/>
        </p:spPr>
      </p:pic>
      <p:pic>
        <p:nvPicPr>
          <p:cNvPr id="216" name="Picture 4" descr="https://img1.baidu.com/it/u=591072086,3909428542&amp;fm=253&amp;fmt=auto&amp;app=138&amp;f=JPEG?w=500&amp;h=3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670" y="1512656"/>
            <a:ext cx="5492944" cy="3427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榜样的力量</a:t>
            </a:r>
            <a:r>
              <a:rPr lang="en-US" altLang="zh-CN" sz="4000" b="1" dirty="0">
                <a:solidFill>
                  <a:srgbClr val="42556C"/>
                </a:solidFill>
                <a:cs typeface="+mn-ea"/>
                <a:sym typeface="+mn-lt"/>
              </a:rPr>
              <a:t>——</a:t>
            </a: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感动中国里面的人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pic>
        <p:nvPicPr>
          <p:cNvPr id="219" name="图片 3" descr="182020051758104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600" y="1175385"/>
            <a:ext cx="4337050" cy="2868930"/>
          </a:xfrm>
          <a:prstGeom prst="rect">
            <a:avLst/>
          </a:prstGeom>
        </p:spPr>
      </p:pic>
      <p:pic>
        <p:nvPicPr>
          <p:cNvPr id="220" name="图片 4" descr="R-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675" y="1175385"/>
            <a:ext cx="4464685" cy="2868930"/>
          </a:xfrm>
          <a:prstGeom prst="rect">
            <a:avLst/>
          </a:prstGeom>
        </p:spPr>
      </p:pic>
      <p:pic>
        <p:nvPicPr>
          <p:cNvPr id="221" name="图片 5" descr="2-2001151445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675" y="4149725"/>
            <a:ext cx="4464685" cy="2585085"/>
          </a:xfrm>
          <a:prstGeom prst="rect">
            <a:avLst/>
          </a:prstGeom>
        </p:spPr>
      </p:pic>
      <p:pic>
        <p:nvPicPr>
          <p:cNvPr id="222" name="图片 6" descr="R-C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85" y="4149725"/>
            <a:ext cx="4317365" cy="2564765"/>
          </a:xfrm>
          <a:prstGeom prst="rect">
            <a:avLst/>
          </a:prstGeom>
        </p:spPr>
      </p:pic>
      <p:pic>
        <p:nvPicPr>
          <p:cNvPr id="223" name="图片 7" descr="2021021854522169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860" y="2391410"/>
            <a:ext cx="4489450" cy="2995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榜样的力量</a:t>
            </a:r>
            <a:r>
              <a:rPr lang="en-US" altLang="zh-CN" sz="4000" b="1" dirty="0">
                <a:solidFill>
                  <a:srgbClr val="42556C"/>
                </a:solidFill>
                <a:cs typeface="+mn-ea"/>
                <a:sym typeface="+mn-lt"/>
              </a:rPr>
              <a:t>——</a:t>
            </a: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身边的人（老师）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pic>
        <p:nvPicPr>
          <p:cNvPr id="226" name="图片 4" descr="817995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1605280"/>
            <a:ext cx="3326130" cy="2213610"/>
          </a:xfrm>
          <a:prstGeom prst="rect">
            <a:avLst/>
          </a:prstGeom>
        </p:spPr>
      </p:pic>
      <p:pic>
        <p:nvPicPr>
          <p:cNvPr id="227" name="图片 5" descr="81715312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70" y="1605280"/>
            <a:ext cx="3325495" cy="2213610"/>
          </a:xfrm>
          <a:prstGeom prst="rect">
            <a:avLst/>
          </a:prstGeom>
        </p:spPr>
      </p:pic>
      <p:pic>
        <p:nvPicPr>
          <p:cNvPr id="228" name="图片 6" descr="817910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105" y="1605280"/>
            <a:ext cx="3324860" cy="2213610"/>
          </a:xfrm>
          <a:prstGeom prst="rect">
            <a:avLst/>
          </a:prstGeom>
        </p:spPr>
      </p:pic>
      <p:pic>
        <p:nvPicPr>
          <p:cNvPr id="229" name="图片 10" descr="s_161558268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190" y="4143375"/>
            <a:ext cx="3320415" cy="2227580"/>
          </a:xfrm>
          <a:prstGeom prst="rect">
            <a:avLst/>
          </a:prstGeom>
        </p:spPr>
      </p:pic>
      <p:pic>
        <p:nvPicPr>
          <p:cNvPr id="230" name="图片 11" descr="s_21161814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35" y="4143375"/>
            <a:ext cx="3325495" cy="2228215"/>
          </a:xfrm>
          <a:prstGeom prst="rect">
            <a:avLst/>
          </a:prstGeom>
        </p:spPr>
      </p:pic>
      <p:pic>
        <p:nvPicPr>
          <p:cNvPr id="231" name="图片 12" descr="s_2144856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660" y="4069080"/>
            <a:ext cx="3353435" cy="2303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Box 23"/>
          <p:cNvSpPr txBox="1"/>
          <p:nvPr/>
        </p:nvSpPr>
        <p:spPr>
          <a:xfrm>
            <a:off x="623888" y="454345"/>
            <a:ext cx="10653705" cy="12306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榜样的力量</a:t>
            </a:r>
            <a:r>
              <a:rPr lang="en-US" altLang="zh-CN" sz="4000" b="1" dirty="0">
                <a:solidFill>
                  <a:srgbClr val="42556C"/>
                </a:solidFill>
                <a:cs typeface="+mn-ea"/>
                <a:sym typeface="+mn-lt"/>
              </a:rPr>
              <a:t>——</a:t>
            </a: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（学生）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  <a:p>
            <a:pPr lvl="0">
              <a:defRPr/>
            </a:pP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pic>
        <p:nvPicPr>
          <p:cNvPr id="260" name="图片 1" descr="QQ图片202303101645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205" y="1468755"/>
            <a:ext cx="3298825" cy="2200275"/>
          </a:xfrm>
          <a:prstGeom prst="rect">
            <a:avLst/>
          </a:prstGeom>
        </p:spPr>
      </p:pic>
      <p:pic>
        <p:nvPicPr>
          <p:cNvPr id="261" name="图片 2" descr="QQ图片202303101647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775" y="4133215"/>
            <a:ext cx="3298825" cy="2200910"/>
          </a:xfrm>
          <a:prstGeom prst="rect">
            <a:avLst/>
          </a:prstGeom>
        </p:spPr>
      </p:pic>
      <p:pic>
        <p:nvPicPr>
          <p:cNvPr id="262" name="图片 3" descr="QQ图片202303101647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775" y="1468755"/>
            <a:ext cx="3298825" cy="2200910"/>
          </a:xfrm>
          <a:prstGeom prst="rect">
            <a:avLst/>
          </a:prstGeom>
        </p:spPr>
      </p:pic>
      <p:pic>
        <p:nvPicPr>
          <p:cNvPr id="263" name="图片 6" descr="QQ图片202303101651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95" y="4133215"/>
            <a:ext cx="3303270" cy="2200275"/>
          </a:xfrm>
          <a:prstGeom prst="rect">
            <a:avLst/>
          </a:prstGeom>
        </p:spPr>
      </p:pic>
      <p:pic>
        <p:nvPicPr>
          <p:cNvPr id="264" name="图片 7" descr="QQ图片202303101647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950" y="1469390"/>
            <a:ext cx="3303270" cy="2200275"/>
          </a:xfrm>
          <a:prstGeom prst="rect">
            <a:avLst/>
          </a:prstGeom>
        </p:spPr>
      </p:pic>
      <p:pic>
        <p:nvPicPr>
          <p:cNvPr id="265" name="图片 9" descr="QQ图片202303101647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8950" y="4133215"/>
            <a:ext cx="3301365" cy="219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课后作业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sp>
        <p:nvSpPr>
          <p:cNvPr id="268" name="Oval 5"/>
          <p:cNvSpPr>
            <a:spLocks noChangeArrowheads="1"/>
          </p:cNvSpPr>
          <p:nvPr/>
        </p:nvSpPr>
        <p:spPr bwMode="auto">
          <a:xfrm>
            <a:off x="2481898" y="2173288"/>
            <a:ext cx="1366837" cy="13684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9" name="Oval 6"/>
          <p:cNvSpPr>
            <a:spLocks noChangeArrowheads="1"/>
          </p:cNvSpPr>
          <p:nvPr/>
        </p:nvSpPr>
        <p:spPr bwMode="auto">
          <a:xfrm>
            <a:off x="5290185" y="2173288"/>
            <a:ext cx="1365250" cy="13684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0" name="Oval 7"/>
          <p:cNvSpPr>
            <a:spLocks noChangeArrowheads="1"/>
          </p:cNvSpPr>
          <p:nvPr/>
        </p:nvSpPr>
        <p:spPr bwMode="auto">
          <a:xfrm>
            <a:off x="8074660" y="2173288"/>
            <a:ext cx="1365250" cy="13684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1" name="Freeform 9"/>
          <p:cNvSpPr>
            <a:spLocks noEditPoints="1"/>
          </p:cNvSpPr>
          <p:nvPr/>
        </p:nvSpPr>
        <p:spPr bwMode="auto">
          <a:xfrm>
            <a:off x="5639435" y="2398713"/>
            <a:ext cx="628650" cy="857250"/>
          </a:xfrm>
          <a:custGeom>
            <a:avLst/>
            <a:gdLst>
              <a:gd name="T0" fmla="*/ 108 w 821"/>
              <a:gd name="T1" fmla="*/ 181 h 1120"/>
              <a:gd name="T2" fmla="*/ 91 w 821"/>
              <a:gd name="T3" fmla="*/ 1120 h 1120"/>
              <a:gd name="T4" fmla="*/ 821 w 821"/>
              <a:gd name="T5" fmla="*/ 275 h 1120"/>
              <a:gd name="T6" fmla="*/ 758 w 821"/>
              <a:gd name="T7" fmla="*/ 295 h 1120"/>
              <a:gd name="T8" fmla="*/ 94 w 821"/>
              <a:gd name="T9" fmla="*/ 1055 h 1120"/>
              <a:gd name="T10" fmla="*/ 355 w 821"/>
              <a:gd name="T11" fmla="*/ 119 h 1120"/>
              <a:gd name="T12" fmla="*/ 466 w 821"/>
              <a:gd name="T13" fmla="*/ 119 h 1120"/>
              <a:gd name="T14" fmla="*/ 409 w 821"/>
              <a:gd name="T15" fmla="*/ 179 h 1120"/>
              <a:gd name="T16" fmla="*/ 287 w 821"/>
              <a:gd name="T17" fmla="*/ 122 h 1120"/>
              <a:gd name="T18" fmla="*/ 150 w 821"/>
              <a:gd name="T19" fmla="*/ 284 h 1120"/>
              <a:gd name="T20" fmla="*/ 670 w 821"/>
              <a:gd name="T21" fmla="*/ 284 h 1120"/>
              <a:gd name="T22" fmla="*/ 534 w 821"/>
              <a:gd name="T23" fmla="*/ 122 h 1120"/>
              <a:gd name="T24" fmla="*/ 287 w 821"/>
              <a:gd name="T25" fmla="*/ 122 h 1120"/>
              <a:gd name="T26" fmla="*/ 290 w 821"/>
              <a:gd name="T27" fmla="*/ 851 h 1120"/>
              <a:gd name="T28" fmla="*/ 199 w 821"/>
              <a:gd name="T29" fmla="*/ 876 h 1120"/>
              <a:gd name="T30" fmla="*/ 179 w 821"/>
              <a:gd name="T31" fmla="*/ 896 h 1120"/>
              <a:gd name="T32" fmla="*/ 290 w 821"/>
              <a:gd name="T33" fmla="*/ 905 h 1120"/>
              <a:gd name="T34" fmla="*/ 173 w 821"/>
              <a:gd name="T35" fmla="*/ 961 h 1120"/>
              <a:gd name="T36" fmla="*/ 318 w 821"/>
              <a:gd name="T37" fmla="*/ 890 h 1120"/>
              <a:gd name="T38" fmla="*/ 318 w 821"/>
              <a:gd name="T39" fmla="*/ 845 h 1120"/>
              <a:gd name="T40" fmla="*/ 145 w 821"/>
              <a:gd name="T41" fmla="*/ 854 h 1120"/>
              <a:gd name="T42" fmla="*/ 281 w 821"/>
              <a:gd name="T43" fmla="*/ 998 h 1120"/>
              <a:gd name="T44" fmla="*/ 281 w 821"/>
              <a:gd name="T45" fmla="*/ 440 h 1120"/>
              <a:gd name="T46" fmla="*/ 199 w 821"/>
              <a:gd name="T47" fmla="*/ 465 h 1120"/>
              <a:gd name="T48" fmla="*/ 227 w 821"/>
              <a:gd name="T49" fmla="*/ 539 h 1120"/>
              <a:gd name="T50" fmla="*/ 173 w 821"/>
              <a:gd name="T51" fmla="*/ 559 h 1120"/>
              <a:gd name="T52" fmla="*/ 281 w 821"/>
              <a:gd name="T53" fmla="*/ 411 h 1120"/>
              <a:gd name="T54" fmla="*/ 145 w 821"/>
              <a:gd name="T55" fmla="*/ 556 h 1120"/>
              <a:gd name="T56" fmla="*/ 317 w 821"/>
              <a:gd name="T57" fmla="*/ 472 h 1120"/>
              <a:gd name="T58" fmla="*/ 315 w 821"/>
              <a:gd name="T59" fmla="*/ 434 h 1120"/>
              <a:gd name="T60" fmla="*/ 290 w 821"/>
              <a:gd name="T61" fmla="*/ 661 h 1120"/>
              <a:gd name="T62" fmla="*/ 179 w 821"/>
              <a:gd name="T63" fmla="*/ 689 h 1120"/>
              <a:gd name="T64" fmla="*/ 290 w 821"/>
              <a:gd name="T65" fmla="*/ 763 h 1120"/>
              <a:gd name="T66" fmla="*/ 317 w 821"/>
              <a:gd name="T67" fmla="*/ 639 h 1120"/>
              <a:gd name="T68" fmla="*/ 145 w 821"/>
              <a:gd name="T69" fmla="*/ 647 h 1120"/>
              <a:gd name="T70" fmla="*/ 290 w 821"/>
              <a:gd name="T71" fmla="*/ 791 h 1120"/>
              <a:gd name="T72" fmla="*/ 380 w 821"/>
              <a:gd name="T73" fmla="*/ 611 h 1120"/>
              <a:gd name="T74" fmla="*/ 429 w 821"/>
              <a:gd name="T75" fmla="*/ 950 h 1120"/>
              <a:gd name="T76" fmla="*/ 659 w 821"/>
              <a:gd name="T77" fmla="*/ 879 h 1120"/>
              <a:gd name="T78" fmla="*/ 420 w 821"/>
              <a:gd name="T79" fmla="*/ 941 h 1120"/>
              <a:gd name="T80" fmla="*/ 659 w 821"/>
              <a:gd name="T81" fmla="*/ 666 h 1120"/>
              <a:gd name="T82" fmla="*/ 420 w 821"/>
              <a:gd name="T83" fmla="*/ 539 h 1120"/>
              <a:gd name="T84" fmla="*/ 420 w 821"/>
              <a:gd name="T85" fmla="*/ 462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21" h="1120">
                <a:moveTo>
                  <a:pt x="62" y="295"/>
                </a:moveTo>
                <a:cubicBezTo>
                  <a:pt x="62" y="263"/>
                  <a:pt x="77" y="247"/>
                  <a:pt x="108" y="247"/>
                </a:cubicBezTo>
                <a:lnTo>
                  <a:pt x="108" y="181"/>
                </a:lnTo>
                <a:cubicBezTo>
                  <a:pt x="51" y="183"/>
                  <a:pt x="0" y="219"/>
                  <a:pt x="0" y="275"/>
                </a:cubicBezTo>
                <a:lnTo>
                  <a:pt x="0" y="1029"/>
                </a:lnTo>
                <a:cubicBezTo>
                  <a:pt x="0" y="1075"/>
                  <a:pt x="45" y="1120"/>
                  <a:pt x="91" y="1120"/>
                </a:cubicBezTo>
                <a:lnTo>
                  <a:pt x="730" y="1120"/>
                </a:lnTo>
                <a:cubicBezTo>
                  <a:pt x="776" y="1120"/>
                  <a:pt x="821" y="1075"/>
                  <a:pt x="821" y="1029"/>
                </a:cubicBezTo>
                <a:lnTo>
                  <a:pt x="821" y="275"/>
                </a:lnTo>
                <a:cubicBezTo>
                  <a:pt x="821" y="219"/>
                  <a:pt x="770" y="183"/>
                  <a:pt x="713" y="181"/>
                </a:cubicBezTo>
                <a:lnTo>
                  <a:pt x="713" y="247"/>
                </a:lnTo>
                <a:cubicBezTo>
                  <a:pt x="744" y="247"/>
                  <a:pt x="758" y="263"/>
                  <a:pt x="758" y="295"/>
                </a:cubicBezTo>
                <a:lnTo>
                  <a:pt x="758" y="1010"/>
                </a:lnTo>
                <a:cubicBezTo>
                  <a:pt x="758" y="1032"/>
                  <a:pt x="749" y="1055"/>
                  <a:pt x="727" y="1055"/>
                </a:cubicBezTo>
                <a:lnTo>
                  <a:pt x="94" y="1055"/>
                </a:lnTo>
                <a:cubicBezTo>
                  <a:pt x="69" y="1055"/>
                  <a:pt x="62" y="1029"/>
                  <a:pt x="62" y="1004"/>
                </a:cubicBezTo>
                <a:lnTo>
                  <a:pt x="62" y="295"/>
                </a:lnTo>
                <a:close/>
                <a:moveTo>
                  <a:pt x="355" y="119"/>
                </a:moveTo>
                <a:cubicBezTo>
                  <a:pt x="355" y="93"/>
                  <a:pt x="380" y="68"/>
                  <a:pt x="406" y="68"/>
                </a:cubicBezTo>
                <a:lnTo>
                  <a:pt x="415" y="68"/>
                </a:lnTo>
                <a:cubicBezTo>
                  <a:pt x="441" y="68"/>
                  <a:pt x="466" y="93"/>
                  <a:pt x="466" y="119"/>
                </a:cubicBezTo>
                <a:lnTo>
                  <a:pt x="466" y="125"/>
                </a:lnTo>
                <a:cubicBezTo>
                  <a:pt x="466" y="154"/>
                  <a:pt x="441" y="179"/>
                  <a:pt x="412" y="179"/>
                </a:cubicBezTo>
                <a:lnTo>
                  <a:pt x="409" y="179"/>
                </a:lnTo>
                <a:cubicBezTo>
                  <a:pt x="380" y="179"/>
                  <a:pt x="355" y="154"/>
                  <a:pt x="355" y="125"/>
                </a:cubicBezTo>
                <a:lnTo>
                  <a:pt x="355" y="119"/>
                </a:lnTo>
                <a:close/>
                <a:moveTo>
                  <a:pt x="287" y="122"/>
                </a:moveTo>
                <a:lnTo>
                  <a:pt x="196" y="122"/>
                </a:lnTo>
                <a:cubicBezTo>
                  <a:pt x="165" y="122"/>
                  <a:pt x="150" y="136"/>
                  <a:pt x="150" y="167"/>
                </a:cubicBezTo>
                <a:lnTo>
                  <a:pt x="150" y="284"/>
                </a:lnTo>
                <a:cubicBezTo>
                  <a:pt x="150" y="303"/>
                  <a:pt x="163" y="323"/>
                  <a:pt x="182" y="323"/>
                </a:cubicBezTo>
                <a:lnTo>
                  <a:pt x="639" y="323"/>
                </a:lnTo>
                <a:cubicBezTo>
                  <a:pt x="658" y="323"/>
                  <a:pt x="670" y="303"/>
                  <a:pt x="670" y="284"/>
                </a:cubicBezTo>
                <a:lnTo>
                  <a:pt x="670" y="167"/>
                </a:lnTo>
                <a:cubicBezTo>
                  <a:pt x="670" y="136"/>
                  <a:pt x="656" y="122"/>
                  <a:pt x="625" y="122"/>
                </a:cubicBezTo>
                <a:lnTo>
                  <a:pt x="534" y="122"/>
                </a:lnTo>
                <a:cubicBezTo>
                  <a:pt x="534" y="59"/>
                  <a:pt x="481" y="0"/>
                  <a:pt x="420" y="0"/>
                </a:cubicBezTo>
                <a:lnTo>
                  <a:pt x="400" y="0"/>
                </a:lnTo>
                <a:cubicBezTo>
                  <a:pt x="340" y="0"/>
                  <a:pt x="287" y="59"/>
                  <a:pt x="287" y="122"/>
                </a:cubicBezTo>
                <a:close/>
                <a:moveTo>
                  <a:pt x="173" y="859"/>
                </a:moveTo>
                <a:cubicBezTo>
                  <a:pt x="173" y="853"/>
                  <a:pt x="175" y="851"/>
                  <a:pt x="182" y="851"/>
                </a:cubicBezTo>
                <a:lnTo>
                  <a:pt x="290" y="851"/>
                </a:lnTo>
                <a:lnTo>
                  <a:pt x="290" y="859"/>
                </a:lnTo>
                <a:cubicBezTo>
                  <a:pt x="290" y="868"/>
                  <a:pt x="245" y="894"/>
                  <a:pt x="236" y="899"/>
                </a:cubicBezTo>
                <a:cubicBezTo>
                  <a:pt x="228" y="892"/>
                  <a:pt x="211" y="876"/>
                  <a:pt x="199" y="876"/>
                </a:cubicBezTo>
                <a:lnTo>
                  <a:pt x="196" y="876"/>
                </a:lnTo>
                <a:cubicBezTo>
                  <a:pt x="189" y="876"/>
                  <a:pt x="179" y="886"/>
                  <a:pt x="179" y="893"/>
                </a:cubicBezTo>
                <a:lnTo>
                  <a:pt x="179" y="896"/>
                </a:lnTo>
                <a:cubicBezTo>
                  <a:pt x="179" y="904"/>
                  <a:pt x="219" y="947"/>
                  <a:pt x="227" y="947"/>
                </a:cubicBezTo>
                <a:lnTo>
                  <a:pt x="230" y="947"/>
                </a:lnTo>
                <a:cubicBezTo>
                  <a:pt x="236" y="947"/>
                  <a:pt x="280" y="911"/>
                  <a:pt x="290" y="905"/>
                </a:cubicBezTo>
                <a:cubicBezTo>
                  <a:pt x="290" y="920"/>
                  <a:pt x="296" y="970"/>
                  <a:pt x="281" y="970"/>
                </a:cubicBezTo>
                <a:lnTo>
                  <a:pt x="182" y="970"/>
                </a:lnTo>
                <a:cubicBezTo>
                  <a:pt x="175" y="970"/>
                  <a:pt x="173" y="968"/>
                  <a:pt x="173" y="961"/>
                </a:cubicBezTo>
                <a:lnTo>
                  <a:pt x="173" y="859"/>
                </a:lnTo>
                <a:close/>
                <a:moveTo>
                  <a:pt x="281" y="998"/>
                </a:moveTo>
                <a:cubicBezTo>
                  <a:pt x="335" y="998"/>
                  <a:pt x="315" y="940"/>
                  <a:pt x="318" y="890"/>
                </a:cubicBezTo>
                <a:cubicBezTo>
                  <a:pt x="320" y="865"/>
                  <a:pt x="383" y="843"/>
                  <a:pt x="389" y="820"/>
                </a:cubicBezTo>
                <a:lnTo>
                  <a:pt x="381" y="820"/>
                </a:lnTo>
                <a:cubicBezTo>
                  <a:pt x="361" y="820"/>
                  <a:pt x="332" y="838"/>
                  <a:pt x="318" y="845"/>
                </a:cubicBezTo>
                <a:cubicBezTo>
                  <a:pt x="311" y="834"/>
                  <a:pt x="304" y="822"/>
                  <a:pt x="287" y="822"/>
                </a:cubicBezTo>
                <a:lnTo>
                  <a:pt x="176" y="822"/>
                </a:lnTo>
                <a:cubicBezTo>
                  <a:pt x="159" y="822"/>
                  <a:pt x="145" y="837"/>
                  <a:pt x="145" y="854"/>
                </a:cubicBezTo>
                <a:lnTo>
                  <a:pt x="145" y="967"/>
                </a:lnTo>
                <a:cubicBezTo>
                  <a:pt x="145" y="986"/>
                  <a:pt x="162" y="998"/>
                  <a:pt x="182" y="998"/>
                </a:cubicBezTo>
                <a:lnTo>
                  <a:pt x="281" y="998"/>
                </a:lnTo>
                <a:close/>
                <a:moveTo>
                  <a:pt x="173" y="448"/>
                </a:moveTo>
                <a:cubicBezTo>
                  <a:pt x="173" y="442"/>
                  <a:pt x="175" y="440"/>
                  <a:pt x="182" y="440"/>
                </a:cubicBezTo>
                <a:lnTo>
                  <a:pt x="281" y="440"/>
                </a:lnTo>
                <a:cubicBezTo>
                  <a:pt x="288" y="440"/>
                  <a:pt x="290" y="442"/>
                  <a:pt x="290" y="448"/>
                </a:cubicBezTo>
                <a:cubicBezTo>
                  <a:pt x="290" y="455"/>
                  <a:pt x="241" y="488"/>
                  <a:pt x="236" y="488"/>
                </a:cubicBezTo>
                <a:cubicBezTo>
                  <a:pt x="230" y="488"/>
                  <a:pt x="215" y="465"/>
                  <a:pt x="199" y="465"/>
                </a:cubicBezTo>
                <a:cubicBezTo>
                  <a:pt x="191" y="465"/>
                  <a:pt x="179" y="474"/>
                  <a:pt x="179" y="482"/>
                </a:cubicBezTo>
                <a:lnTo>
                  <a:pt x="179" y="485"/>
                </a:lnTo>
                <a:cubicBezTo>
                  <a:pt x="179" y="496"/>
                  <a:pt x="218" y="534"/>
                  <a:pt x="227" y="539"/>
                </a:cubicBezTo>
                <a:lnTo>
                  <a:pt x="290" y="493"/>
                </a:lnTo>
                <a:lnTo>
                  <a:pt x="290" y="559"/>
                </a:lnTo>
                <a:lnTo>
                  <a:pt x="173" y="559"/>
                </a:lnTo>
                <a:lnTo>
                  <a:pt x="173" y="448"/>
                </a:lnTo>
                <a:close/>
                <a:moveTo>
                  <a:pt x="315" y="434"/>
                </a:moveTo>
                <a:cubicBezTo>
                  <a:pt x="312" y="419"/>
                  <a:pt x="299" y="411"/>
                  <a:pt x="281" y="411"/>
                </a:cubicBezTo>
                <a:lnTo>
                  <a:pt x="182" y="411"/>
                </a:lnTo>
                <a:cubicBezTo>
                  <a:pt x="162" y="411"/>
                  <a:pt x="145" y="423"/>
                  <a:pt x="145" y="442"/>
                </a:cubicBezTo>
                <a:lnTo>
                  <a:pt x="145" y="556"/>
                </a:lnTo>
                <a:cubicBezTo>
                  <a:pt x="145" y="572"/>
                  <a:pt x="159" y="587"/>
                  <a:pt x="176" y="587"/>
                </a:cubicBezTo>
                <a:lnTo>
                  <a:pt x="287" y="587"/>
                </a:lnTo>
                <a:cubicBezTo>
                  <a:pt x="331" y="587"/>
                  <a:pt x="318" y="517"/>
                  <a:pt x="317" y="472"/>
                </a:cubicBezTo>
                <a:lnTo>
                  <a:pt x="389" y="411"/>
                </a:lnTo>
                <a:cubicBezTo>
                  <a:pt x="389" y="411"/>
                  <a:pt x="384" y="408"/>
                  <a:pt x="383" y="408"/>
                </a:cubicBezTo>
                <a:cubicBezTo>
                  <a:pt x="355" y="408"/>
                  <a:pt x="332" y="432"/>
                  <a:pt x="315" y="434"/>
                </a:cubicBezTo>
                <a:close/>
                <a:moveTo>
                  <a:pt x="173" y="647"/>
                </a:moveTo>
                <a:lnTo>
                  <a:pt x="290" y="647"/>
                </a:lnTo>
                <a:lnTo>
                  <a:pt x="290" y="661"/>
                </a:lnTo>
                <a:lnTo>
                  <a:pt x="236" y="695"/>
                </a:lnTo>
                <a:lnTo>
                  <a:pt x="200" y="668"/>
                </a:lnTo>
                <a:cubicBezTo>
                  <a:pt x="190" y="674"/>
                  <a:pt x="179" y="676"/>
                  <a:pt x="179" y="689"/>
                </a:cubicBezTo>
                <a:cubicBezTo>
                  <a:pt x="179" y="698"/>
                  <a:pt x="219" y="743"/>
                  <a:pt x="227" y="743"/>
                </a:cubicBezTo>
                <a:cubicBezTo>
                  <a:pt x="240" y="743"/>
                  <a:pt x="275" y="704"/>
                  <a:pt x="290" y="700"/>
                </a:cubicBezTo>
                <a:lnTo>
                  <a:pt x="290" y="763"/>
                </a:lnTo>
                <a:lnTo>
                  <a:pt x="173" y="763"/>
                </a:lnTo>
                <a:lnTo>
                  <a:pt x="173" y="647"/>
                </a:lnTo>
                <a:close/>
                <a:moveTo>
                  <a:pt x="317" y="639"/>
                </a:moveTo>
                <a:cubicBezTo>
                  <a:pt x="312" y="630"/>
                  <a:pt x="306" y="618"/>
                  <a:pt x="290" y="618"/>
                </a:cubicBezTo>
                <a:lnTo>
                  <a:pt x="173" y="618"/>
                </a:lnTo>
                <a:cubicBezTo>
                  <a:pt x="159" y="618"/>
                  <a:pt x="145" y="632"/>
                  <a:pt x="145" y="647"/>
                </a:cubicBezTo>
                <a:lnTo>
                  <a:pt x="145" y="763"/>
                </a:lnTo>
                <a:cubicBezTo>
                  <a:pt x="145" y="777"/>
                  <a:pt x="159" y="791"/>
                  <a:pt x="173" y="791"/>
                </a:cubicBezTo>
                <a:lnTo>
                  <a:pt x="290" y="791"/>
                </a:lnTo>
                <a:cubicBezTo>
                  <a:pt x="331" y="791"/>
                  <a:pt x="318" y="718"/>
                  <a:pt x="317" y="677"/>
                </a:cubicBezTo>
                <a:lnTo>
                  <a:pt x="389" y="616"/>
                </a:lnTo>
                <a:lnTo>
                  <a:pt x="380" y="611"/>
                </a:lnTo>
                <a:lnTo>
                  <a:pt x="317" y="639"/>
                </a:lnTo>
                <a:close/>
                <a:moveTo>
                  <a:pt x="420" y="941"/>
                </a:moveTo>
                <a:cubicBezTo>
                  <a:pt x="420" y="948"/>
                  <a:pt x="422" y="950"/>
                  <a:pt x="429" y="950"/>
                </a:cubicBezTo>
                <a:lnTo>
                  <a:pt x="650" y="950"/>
                </a:lnTo>
                <a:cubicBezTo>
                  <a:pt x="657" y="950"/>
                  <a:pt x="659" y="948"/>
                  <a:pt x="659" y="941"/>
                </a:cubicBezTo>
                <a:lnTo>
                  <a:pt x="659" y="879"/>
                </a:lnTo>
                <a:cubicBezTo>
                  <a:pt x="659" y="873"/>
                  <a:pt x="657" y="871"/>
                  <a:pt x="650" y="871"/>
                </a:cubicBezTo>
                <a:lnTo>
                  <a:pt x="420" y="871"/>
                </a:lnTo>
                <a:lnTo>
                  <a:pt x="420" y="941"/>
                </a:lnTo>
                <a:close/>
                <a:moveTo>
                  <a:pt x="420" y="743"/>
                </a:moveTo>
                <a:lnTo>
                  <a:pt x="659" y="743"/>
                </a:lnTo>
                <a:lnTo>
                  <a:pt x="659" y="666"/>
                </a:lnTo>
                <a:lnTo>
                  <a:pt x="420" y="666"/>
                </a:lnTo>
                <a:lnTo>
                  <a:pt x="420" y="743"/>
                </a:lnTo>
                <a:close/>
                <a:moveTo>
                  <a:pt x="420" y="539"/>
                </a:moveTo>
                <a:lnTo>
                  <a:pt x="594" y="539"/>
                </a:lnTo>
                <a:lnTo>
                  <a:pt x="594" y="462"/>
                </a:lnTo>
                <a:lnTo>
                  <a:pt x="420" y="462"/>
                </a:lnTo>
                <a:lnTo>
                  <a:pt x="420" y="5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2" name="Freeform 36"/>
          <p:cNvSpPr>
            <a:spLocks noEditPoints="1"/>
          </p:cNvSpPr>
          <p:nvPr/>
        </p:nvSpPr>
        <p:spPr bwMode="auto">
          <a:xfrm>
            <a:off x="8419148" y="2449513"/>
            <a:ext cx="725487" cy="793750"/>
          </a:xfrm>
          <a:custGeom>
            <a:avLst/>
            <a:gdLst>
              <a:gd name="T0" fmla="*/ 493 w 950"/>
              <a:gd name="T1" fmla="*/ 240 h 1038"/>
              <a:gd name="T2" fmla="*/ 560 w 950"/>
              <a:gd name="T3" fmla="*/ 375 h 1038"/>
              <a:gd name="T4" fmla="*/ 541 w 950"/>
              <a:gd name="T5" fmla="*/ 395 h 1038"/>
              <a:gd name="T6" fmla="*/ 521 w 950"/>
              <a:gd name="T7" fmla="*/ 375 h 1038"/>
              <a:gd name="T8" fmla="*/ 471 w 950"/>
              <a:gd name="T9" fmla="*/ 273 h 1038"/>
              <a:gd name="T10" fmla="*/ 465 w 950"/>
              <a:gd name="T11" fmla="*/ 246 h 1038"/>
              <a:gd name="T12" fmla="*/ 493 w 950"/>
              <a:gd name="T13" fmla="*/ 240 h 1038"/>
              <a:gd name="T14" fmla="*/ 27 w 950"/>
              <a:gd name="T15" fmla="*/ 329 h 1038"/>
              <a:gd name="T16" fmla="*/ 428 w 950"/>
              <a:gd name="T17" fmla="*/ 16 h 1038"/>
              <a:gd name="T18" fmla="*/ 769 w 950"/>
              <a:gd name="T19" fmla="*/ 130 h 1038"/>
              <a:gd name="T20" fmla="*/ 874 w 950"/>
              <a:gd name="T21" fmla="*/ 419 h 1038"/>
              <a:gd name="T22" fmla="*/ 850 w 950"/>
              <a:gd name="T23" fmla="*/ 476 h 1038"/>
              <a:gd name="T24" fmla="*/ 910 w 950"/>
              <a:gd name="T25" fmla="*/ 581 h 1038"/>
              <a:gd name="T26" fmla="*/ 946 w 950"/>
              <a:gd name="T27" fmla="*/ 639 h 1038"/>
              <a:gd name="T28" fmla="*/ 858 w 950"/>
              <a:gd name="T29" fmla="*/ 692 h 1038"/>
              <a:gd name="T30" fmla="*/ 879 w 950"/>
              <a:gd name="T31" fmla="*/ 741 h 1038"/>
              <a:gd name="T32" fmla="*/ 852 w 950"/>
              <a:gd name="T33" fmla="*/ 770 h 1038"/>
              <a:gd name="T34" fmla="*/ 858 w 950"/>
              <a:gd name="T35" fmla="*/ 808 h 1038"/>
              <a:gd name="T36" fmla="*/ 847 w 950"/>
              <a:gd name="T37" fmla="*/ 853 h 1038"/>
              <a:gd name="T38" fmla="*/ 873 w 950"/>
              <a:gd name="T39" fmla="*/ 913 h 1038"/>
              <a:gd name="T40" fmla="*/ 694 w 950"/>
              <a:gd name="T41" fmla="*/ 953 h 1038"/>
              <a:gd name="T42" fmla="*/ 572 w 950"/>
              <a:gd name="T43" fmla="*/ 1038 h 1038"/>
              <a:gd name="T44" fmla="*/ 121 w 950"/>
              <a:gd name="T45" fmla="*/ 1038 h 1038"/>
              <a:gd name="T46" fmla="*/ 143 w 950"/>
              <a:gd name="T47" fmla="*/ 906 h 1038"/>
              <a:gd name="T48" fmla="*/ 48 w 950"/>
              <a:gd name="T49" fmla="*/ 605 h 1038"/>
              <a:gd name="T50" fmla="*/ 27 w 950"/>
              <a:gd name="T51" fmla="*/ 329 h 1038"/>
              <a:gd name="T52" fmla="*/ 440 w 950"/>
              <a:gd name="T53" fmla="*/ 796 h 1038"/>
              <a:gd name="T54" fmla="*/ 440 w 950"/>
              <a:gd name="T55" fmla="*/ 796 h 1038"/>
              <a:gd name="T56" fmla="*/ 538 w 950"/>
              <a:gd name="T57" fmla="*/ 735 h 1038"/>
              <a:gd name="T58" fmla="*/ 341 w 950"/>
              <a:gd name="T59" fmla="*/ 735 h 1038"/>
              <a:gd name="T60" fmla="*/ 440 w 950"/>
              <a:gd name="T61" fmla="*/ 796 h 1038"/>
              <a:gd name="T62" fmla="*/ 361 w 950"/>
              <a:gd name="T63" fmla="*/ 694 h 1038"/>
              <a:gd name="T64" fmla="*/ 361 w 950"/>
              <a:gd name="T65" fmla="*/ 694 h 1038"/>
              <a:gd name="T66" fmla="*/ 519 w 950"/>
              <a:gd name="T67" fmla="*/ 694 h 1038"/>
              <a:gd name="T68" fmla="*/ 538 w 950"/>
              <a:gd name="T69" fmla="*/ 674 h 1038"/>
              <a:gd name="T70" fmla="*/ 519 w 950"/>
              <a:gd name="T71" fmla="*/ 654 h 1038"/>
              <a:gd name="T72" fmla="*/ 361 w 950"/>
              <a:gd name="T73" fmla="*/ 654 h 1038"/>
              <a:gd name="T74" fmla="*/ 341 w 950"/>
              <a:gd name="T75" fmla="*/ 674 h 1038"/>
              <a:gd name="T76" fmla="*/ 361 w 950"/>
              <a:gd name="T77" fmla="*/ 694 h 1038"/>
              <a:gd name="T78" fmla="*/ 361 w 950"/>
              <a:gd name="T79" fmla="*/ 608 h 1038"/>
              <a:gd name="T80" fmla="*/ 361 w 950"/>
              <a:gd name="T81" fmla="*/ 608 h 1038"/>
              <a:gd name="T82" fmla="*/ 519 w 950"/>
              <a:gd name="T83" fmla="*/ 608 h 1038"/>
              <a:gd name="T84" fmla="*/ 637 w 950"/>
              <a:gd name="T85" fmla="*/ 368 h 1038"/>
              <a:gd name="T86" fmla="*/ 440 w 950"/>
              <a:gd name="T87" fmla="*/ 165 h 1038"/>
              <a:gd name="T88" fmla="*/ 243 w 950"/>
              <a:gd name="T89" fmla="*/ 368 h 1038"/>
              <a:gd name="T90" fmla="*/ 361 w 950"/>
              <a:gd name="T91" fmla="*/ 608 h 10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50" h="1038">
                <a:moveTo>
                  <a:pt x="493" y="240"/>
                </a:moveTo>
                <a:cubicBezTo>
                  <a:pt x="495" y="242"/>
                  <a:pt x="560" y="287"/>
                  <a:pt x="560" y="375"/>
                </a:cubicBezTo>
                <a:cubicBezTo>
                  <a:pt x="560" y="386"/>
                  <a:pt x="552" y="395"/>
                  <a:pt x="541" y="395"/>
                </a:cubicBezTo>
                <a:cubicBezTo>
                  <a:pt x="530" y="395"/>
                  <a:pt x="521" y="386"/>
                  <a:pt x="521" y="375"/>
                </a:cubicBezTo>
                <a:cubicBezTo>
                  <a:pt x="521" y="308"/>
                  <a:pt x="473" y="275"/>
                  <a:pt x="471" y="273"/>
                </a:cubicBezTo>
                <a:cubicBezTo>
                  <a:pt x="461" y="267"/>
                  <a:pt x="459" y="255"/>
                  <a:pt x="465" y="246"/>
                </a:cubicBezTo>
                <a:cubicBezTo>
                  <a:pt x="471" y="237"/>
                  <a:pt x="483" y="234"/>
                  <a:pt x="493" y="240"/>
                </a:cubicBezTo>
                <a:close/>
                <a:moveTo>
                  <a:pt x="27" y="329"/>
                </a:moveTo>
                <a:cubicBezTo>
                  <a:pt x="97" y="0"/>
                  <a:pt x="428" y="16"/>
                  <a:pt x="428" y="16"/>
                </a:cubicBezTo>
                <a:cubicBezTo>
                  <a:pt x="657" y="6"/>
                  <a:pt x="769" y="130"/>
                  <a:pt x="769" y="130"/>
                </a:cubicBezTo>
                <a:cubicBezTo>
                  <a:pt x="831" y="178"/>
                  <a:pt x="913" y="386"/>
                  <a:pt x="874" y="419"/>
                </a:cubicBezTo>
                <a:cubicBezTo>
                  <a:pt x="834" y="452"/>
                  <a:pt x="850" y="476"/>
                  <a:pt x="850" y="476"/>
                </a:cubicBezTo>
                <a:cubicBezTo>
                  <a:pt x="850" y="476"/>
                  <a:pt x="870" y="539"/>
                  <a:pt x="910" y="581"/>
                </a:cubicBezTo>
                <a:cubicBezTo>
                  <a:pt x="950" y="622"/>
                  <a:pt x="946" y="639"/>
                  <a:pt x="946" y="639"/>
                </a:cubicBezTo>
                <a:cubicBezTo>
                  <a:pt x="944" y="701"/>
                  <a:pt x="861" y="681"/>
                  <a:pt x="858" y="692"/>
                </a:cubicBezTo>
                <a:cubicBezTo>
                  <a:pt x="856" y="703"/>
                  <a:pt x="877" y="728"/>
                  <a:pt x="879" y="741"/>
                </a:cubicBezTo>
                <a:cubicBezTo>
                  <a:pt x="882" y="754"/>
                  <a:pt x="852" y="770"/>
                  <a:pt x="852" y="770"/>
                </a:cubicBezTo>
                <a:lnTo>
                  <a:pt x="858" y="808"/>
                </a:lnTo>
                <a:cubicBezTo>
                  <a:pt x="858" y="808"/>
                  <a:pt x="815" y="833"/>
                  <a:pt x="847" y="853"/>
                </a:cubicBezTo>
                <a:cubicBezTo>
                  <a:pt x="879" y="873"/>
                  <a:pt x="873" y="913"/>
                  <a:pt x="873" y="913"/>
                </a:cubicBezTo>
                <a:cubicBezTo>
                  <a:pt x="866" y="986"/>
                  <a:pt x="694" y="953"/>
                  <a:pt x="694" y="953"/>
                </a:cubicBezTo>
                <a:cubicBezTo>
                  <a:pt x="599" y="949"/>
                  <a:pt x="572" y="1038"/>
                  <a:pt x="572" y="1038"/>
                </a:cubicBezTo>
                <a:lnTo>
                  <a:pt x="121" y="1038"/>
                </a:lnTo>
                <a:cubicBezTo>
                  <a:pt x="129" y="981"/>
                  <a:pt x="137" y="954"/>
                  <a:pt x="143" y="906"/>
                </a:cubicBezTo>
                <a:cubicBezTo>
                  <a:pt x="161" y="749"/>
                  <a:pt x="97" y="697"/>
                  <a:pt x="48" y="605"/>
                </a:cubicBezTo>
                <a:cubicBezTo>
                  <a:pt x="0" y="516"/>
                  <a:pt x="27" y="329"/>
                  <a:pt x="27" y="329"/>
                </a:cubicBezTo>
                <a:close/>
                <a:moveTo>
                  <a:pt x="440" y="796"/>
                </a:moveTo>
                <a:lnTo>
                  <a:pt x="440" y="796"/>
                </a:lnTo>
                <a:cubicBezTo>
                  <a:pt x="494" y="796"/>
                  <a:pt x="538" y="769"/>
                  <a:pt x="538" y="735"/>
                </a:cubicBezTo>
                <a:lnTo>
                  <a:pt x="341" y="735"/>
                </a:lnTo>
                <a:cubicBezTo>
                  <a:pt x="341" y="769"/>
                  <a:pt x="385" y="796"/>
                  <a:pt x="440" y="796"/>
                </a:cubicBezTo>
                <a:close/>
                <a:moveTo>
                  <a:pt x="361" y="694"/>
                </a:moveTo>
                <a:lnTo>
                  <a:pt x="361" y="694"/>
                </a:lnTo>
                <a:lnTo>
                  <a:pt x="519" y="694"/>
                </a:lnTo>
                <a:cubicBezTo>
                  <a:pt x="530" y="694"/>
                  <a:pt x="538" y="685"/>
                  <a:pt x="538" y="674"/>
                </a:cubicBezTo>
                <a:cubicBezTo>
                  <a:pt x="538" y="663"/>
                  <a:pt x="530" y="654"/>
                  <a:pt x="519" y="654"/>
                </a:cubicBezTo>
                <a:lnTo>
                  <a:pt x="361" y="654"/>
                </a:lnTo>
                <a:cubicBezTo>
                  <a:pt x="350" y="654"/>
                  <a:pt x="341" y="663"/>
                  <a:pt x="341" y="674"/>
                </a:cubicBezTo>
                <a:cubicBezTo>
                  <a:pt x="341" y="685"/>
                  <a:pt x="350" y="694"/>
                  <a:pt x="361" y="694"/>
                </a:cubicBezTo>
                <a:close/>
                <a:moveTo>
                  <a:pt x="361" y="608"/>
                </a:moveTo>
                <a:lnTo>
                  <a:pt x="361" y="608"/>
                </a:lnTo>
                <a:lnTo>
                  <a:pt x="519" y="608"/>
                </a:lnTo>
                <a:cubicBezTo>
                  <a:pt x="536" y="551"/>
                  <a:pt x="637" y="450"/>
                  <a:pt x="637" y="368"/>
                </a:cubicBezTo>
                <a:cubicBezTo>
                  <a:pt x="637" y="256"/>
                  <a:pt x="549" y="165"/>
                  <a:pt x="440" y="165"/>
                </a:cubicBezTo>
                <a:cubicBezTo>
                  <a:pt x="331" y="165"/>
                  <a:pt x="243" y="256"/>
                  <a:pt x="243" y="368"/>
                </a:cubicBezTo>
                <a:cubicBezTo>
                  <a:pt x="243" y="450"/>
                  <a:pt x="343" y="551"/>
                  <a:pt x="361" y="60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3" name="Freeform 37"/>
          <p:cNvSpPr>
            <a:spLocks noEditPoints="1"/>
          </p:cNvSpPr>
          <p:nvPr/>
        </p:nvSpPr>
        <p:spPr bwMode="auto">
          <a:xfrm>
            <a:off x="2769235" y="2468563"/>
            <a:ext cx="763587" cy="752475"/>
          </a:xfrm>
          <a:custGeom>
            <a:avLst/>
            <a:gdLst>
              <a:gd name="T0" fmla="*/ 514 w 998"/>
              <a:gd name="T1" fmla="*/ 389 h 983"/>
              <a:gd name="T2" fmla="*/ 457 w 998"/>
              <a:gd name="T3" fmla="*/ 389 h 983"/>
              <a:gd name="T4" fmla="*/ 443 w 998"/>
              <a:gd name="T5" fmla="*/ 427 h 983"/>
              <a:gd name="T6" fmla="*/ 457 w 998"/>
              <a:gd name="T7" fmla="*/ 585 h 983"/>
              <a:gd name="T8" fmla="*/ 418 w 998"/>
              <a:gd name="T9" fmla="*/ 641 h 983"/>
              <a:gd name="T10" fmla="*/ 382 w 998"/>
              <a:gd name="T11" fmla="*/ 585 h 983"/>
              <a:gd name="T12" fmla="*/ 403 w 998"/>
              <a:gd name="T13" fmla="*/ 427 h 983"/>
              <a:gd name="T14" fmla="*/ 388 w 998"/>
              <a:gd name="T15" fmla="*/ 389 h 983"/>
              <a:gd name="T16" fmla="*/ 325 w 998"/>
              <a:gd name="T17" fmla="*/ 389 h 983"/>
              <a:gd name="T18" fmla="*/ 325 w 998"/>
              <a:gd name="T19" fmla="*/ 389 h 983"/>
              <a:gd name="T20" fmla="*/ 220 w 998"/>
              <a:gd name="T21" fmla="*/ 483 h 983"/>
              <a:gd name="T22" fmla="*/ 234 w 998"/>
              <a:gd name="T23" fmla="*/ 640 h 983"/>
              <a:gd name="T24" fmla="*/ 420 w 998"/>
              <a:gd name="T25" fmla="*/ 697 h 983"/>
              <a:gd name="T26" fmla="*/ 605 w 998"/>
              <a:gd name="T27" fmla="*/ 640 h 983"/>
              <a:gd name="T28" fmla="*/ 619 w 998"/>
              <a:gd name="T29" fmla="*/ 482 h 983"/>
              <a:gd name="T30" fmla="*/ 514 w 998"/>
              <a:gd name="T31" fmla="*/ 389 h 983"/>
              <a:gd name="T32" fmla="*/ 947 w 998"/>
              <a:gd name="T33" fmla="*/ 945 h 983"/>
              <a:gd name="T34" fmla="*/ 856 w 998"/>
              <a:gd name="T35" fmla="*/ 983 h 983"/>
              <a:gd name="T36" fmla="*/ 765 w 998"/>
              <a:gd name="T37" fmla="*/ 945 h 983"/>
              <a:gd name="T38" fmla="*/ 610 w 998"/>
              <a:gd name="T39" fmla="*/ 793 h 983"/>
              <a:gd name="T40" fmla="*/ 419 w 998"/>
              <a:gd name="T41" fmla="*/ 839 h 983"/>
              <a:gd name="T42" fmla="*/ 0 w 998"/>
              <a:gd name="T43" fmla="*/ 419 h 983"/>
              <a:gd name="T44" fmla="*/ 419 w 998"/>
              <a:gd name="T45" fmla="*/ 0 h 983"/>
              <a:gd name="T46" fmla="*/ 839 w 998"/>
              <a:gd name="T47" fmla="*/ 419 h 983"/>
              <a:gd name="T48" fmla="*/ 793 w 998"/>
              <a:gd name="T49" fmla="*/ 611 h 983"/>
              <a:gd name="T50" fmla="*/ 947 w 998"/>
              <a:gd name="T51" fmla="*/ 762 h 983"/>
              <a:gd name="T52" fmla="*/ 947 w 998"/>
              <a:gd name="T53" fmla="*/ 945 h 983"/>
              <a:gd name="T54" fmla="*/ 419 w 998"/>
              <a:gd name="T55" fmla="*/ 762 h 983"/>
              <a:gd name="T56" fmla="*/ 419 w 998"/>
              <a:gd name="T57" fmla="*/ 762 h 983"/>
              <a:gd name="T58" fmla="*/ 762 w 998"/>
              <a:gd name="T59" fmla="*/ 419 h 983"/>
              <a:gd name="T60" fmla="*/ 419 w 998"/>
              <a:gd name="T61" fmla="*/ 77 h 983"/>
              <a:gd name="T62" fmla="*/ 77 w 998"/>
              <a:gd name="T63" fmla="*/ 419 h 983"/>
              <a:gd name="T64" fmla="*/ 419 w 998"/>
              <a:gd name="T65" fmla="*/ 762 h 983"/>
              <a:gd name="T66" fmla="*/ 420 w 998"/>
              <a:gd name="T67" fmla="*/ 142 h 983"/>
              <a:gd name="T68" fmla="*/ 313 w 998"/>
              <a:gd name="T69" fmla="*/ 248 h 983"/>
              <a:gd name="T70" fmla="*/ 420 w 998"/>
              <a:gd name="T71" fmla="*/ 355 h 983"/>
              <a:gd name="T72" fmla="*/ 526 w 998"/>
              <a:gd name="T73" fmla="*/ 248 h 983"/>
              <a:gd name="T74" fmla="*/ 420 w 998"/>
              <a:gd name="T75" fmla="*/ 142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98" h="983">
                <a:moveTo>
                  <a:pt x="514" y="389"/>
                </a:moveTo>
                <a:lnTo>
                  <a:pt x="457" y="389"/>
                </a:lnTo>
                <a:cubicBezTo>
                  <a:pt x="457" y="394"/>
                  <a:pt x="458" y="417"/>
                  <a:pt x="443" y="427"/>
                </a:cubicBezTo>
                <a:cubicBezTo>
                  <a:pt x="443" y="427"/>
                  <a:pt x="467" y="547"/>
                  <a:pt x="457" y="585"/>
                </a:cubicBezTo>
                <a:cubicBezTo>
                  <a:pt x="453" y="601"/>
                  <a:pt x="437" y="642"/>
                  <a:pt x="418" y="641"/>
                </a:cubicBezTo>
                <a:cubicBezTo>
                  <a:pt x="400" y="641"/>
                  <a:pt x="386" y="601"/>
                  <a:pt x="382" y="585"/>
                </a:cubicBezTo>
                <a:cubicBezTo>
                  <a:pt x="373" y="546"/>
                  <a:pt x="403" y="427"/>
                  <a:pt x="403" y="427"/>
                </a:cubicBezTo>
                <a:cubicBezTo>
                  <a:pt x="398" y="426"/>
                  <a:pt x="390" y="419"/>
                  <a:pt x="388" y="389"/>
                </a:cubicBezTo>
                <a:lnTo>
                  <a:pt x="325" y="389"/>
                </a:lnTo>
                <a:lnTo>
                  <a:pt x="325" y="389"/>
                </a:lnTo>
                <a:cubicBezTo>
                  <a:pt x="267" y="389"/>
                  <a:pt x="213" y="431"/>
                  <a:pt x="220" y="483"/>
                </a:cubicBezTo>
                <a:lnTo>
                  <a:pt x="234" y="640"/>
                </a:lnTo>
                <a:cubicBezTo>
                  <a:pt x="287" y="676"/>
                  <a:pt x="351" y="697"/>
                  <a:pt x="420" y="697"/>
                </a:cubicBezTo>
                <a:cubicBezTo>
                  <a:pt x="488" y="697"/>
                  <a:pt x="552" y="676"/>
                  <a:pt x="605" y="640"/>
                </a:cubicBezTo>
                <a:lnTo>
                  <a:pt x="619" y="482"/>
                </a:lnTo>
                <a:cubicBezTo>
                  <a:pt x="626" y="431"/>
                  <a:pt x="572" y="389"/>
                  <a:pt x="514" y="389"/>
                </a:cubicBezTo>
                <a:close/>
                <a:moveTo>
                  <a:pt x="947" y="945"/>
                </a:moveTo>
                <a:cubicBezTo>
                  <a:pt x="922" y="970"/>
                  <a:pt x="889" y="983"/>
                  <a:pt x="856" y="983"/>
                </a:cubicBezTo>
                <a:cubicBezTo>
                  <a:pt x="823" y="983"/>
                  <a:pt x="790" y="970"/>
                  <a:pt x="765" y="945"/>
                </a:cubicBezTo>
                <a:lnTo>
                  <a:pt x="610" y="793"/>
                </a:lnTo>
                <a:cubicBezTo>
                  <a:pt x="553" y="823"/>
                  <a:pt x="488" y="839"/>
                  <a:pt x="419" y="839"/>
                </a:cubicBezTo>
                <a:cubicBezTo>
                  <a:pt x="188" y="839"/>
                  <a:pt x="0" y="651"/>
                  <a:pt x="0" y="419"/>
                </a:cubicBezTo>
                <a:cubicBezTo>
                  <a:pt x="0" y="188"/>
                  <a:pt x="188" y="0"/>
                  <a:pt x="419" y="0"/>
                </a:cubicBezTo>
                <a:cubicBezTo>
                  <a:pt x="651" y="0"/>
                  <a:pt x="839" y="188"/>
                  <a:pt x="839" y="419"/>
                </a:cubicBezTo>
                <a:cubicBezTo>
                  <a:pt x="839" y="488"/>
                  <a:pt x="822" y="553"/>
                  <a:pt x="793" y="611"/>
                </a:cubicBezTo>
                <a:lnTo>
                  <a:pt x="947" y="762"/>
                </a:lnTo>
                <a:cubicBezTo>
                  <a:pt x="998" y="813"/>
                  <a:pt x="998" y="894"/>
                  <a:pt x="947" y="945"/>
                </a:cubicBezTo>
                <a:close/>
                <a:moveTo>
                  <a:pt x="419" y="762"/>
                </a:moveTo>
                <a:lnTo>
                  <a:pt x="419" y="762"/>
                </a:lnTo>
                <a:cubicBezTo>
                  <a:pt x="609" y="762"/>
                  <a:pt x="762" y="609"/>
                  <a:pt x="762" y="419"/>
                </a:cubicBezTo>
                <a:cubicBezTo>
                  <a:pt x="762" y="230"/>
                  <a:pt x="609" y="77"/>
                  <a:pt x="419" y="77"/>
                </a:cubicBezTo>
                <a:cubicBezTo>
                  <a:pt x="230" y="77"/>
                  <a:pt x="77" y="230"/>
                  <a:pt x="77" y="419"/>
                </a:cubicBezTo>
                <a:cubicBezTo>
                  <a:pt x="77" y="609"/>
                  <a:pt x="230" y="762"/>
                  <a:pt x="419" y="762"/>
                </a:cubicBezTo>
                <a:close/>
                <a:moveTo>
                  <a:pt x="420" y="142"/>
                </a:moveTo>
                <a:cubicBezTo>
                  <a:pt x="361" y="142"/>
                  <a:pt x="313" y="189"/>
                  <a:pt x="313" y="248"/>
                </a:cubicBezTo>
                <a:cubicBezTo>
                  <a:pt x="313" y="307"/>
                  <a:pt x="361" y="355"/>
                  <a:pt x="420" y="355"/>
                </a:cubicBezTo>
                <a:cubicBezTo>
                  <a:pt x="478" y="355"/>
                  <a:pt x="526" y="307"/>
                  <a:pt x="526" y="248"/>
                </a:cubicBezTo>
                <a:cubicBezTo>
                  <a:pt x="526" y="189"/>
                  <a:pt x="478" y="142"/>
                  <a:pt x="420" y="142"/>
                </a:cubicBez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solidFill>
              <a:schemeClr val="bg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4" name="TextBox 61"/>
          <p:cNvSpPr txBox="1"/>
          <p:nvPr/>
        </p:nvSpPr>
        <p:spPr>
          <a:xfrm>
            <a:off x="1803700" y="3954253"/>
            <a:ext cx="2723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en-US" sz="2800" b="0" dirty="0" smtClean="0">
                <a:solidFill>
                  <a:schemeClr val="tx1"/>
                </a:solidFill>
              </a:rPr>
              <a:t>遇师长主动问好</a:t>
            </a:r>
            <a:endParaRPr lang="zh-CN" altLang="en-US" sz="2800" b="0" dirty="0">
              <a:solidFill>
                <a:schemeClr val="tx1"/>
              </a:solidFill>
            </a:endParaRPr>
          </a:p>
        </p:txBody>
      </p:sp>
      <p:sp>
        <p:nvSpPr>
          <p:cNvPr id="275" name="TextBox 61"/>
          <p:cNvSpPr txBox="1"/>
          <p:nvPr/>
        </p:nvSpPr>
        <p:spPr>
          <a:xfrm>
            <a:off x="4672361" y="3954253"/>
            <a:ext cx="2704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2800" b="0" dirty="0" smtClean="0">
                <a:solidFill>
                  <a:schemeClr val="tx1"/>
                </a:solidFill>
                <a:sym typeface="+mn-ea"/>
              </a:rPr>
              <a:t>宿舍内务勤整理</a:t>
            </a:r>
            <a:endParaRPr lang="zh-CN" altLang="en-US" sz="2800" b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76" name="TextBox 61"/>
          <p:cNvSpPr txBox="1"/>
          <p:nvPr/>
        </p:nvSpPr>
        <p:spPr>
          <a:xfrm>
            <a:off x="7544511" y="3817938"/>
            <a:ext cx="2653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2800" b="0" dirty="0" smtClean="0">
                <a:solidFill>
                  <a:schemeClr val="tx1"/>
                </a:solidFill>
                <a:sym typeface="+mn-ea"/>
              </a:rPr>
              <a:t>反思自身不文明行为并改正</a:t>
            </a:r>
            <a:endParaRPr lang="zh-CN" altLang="en-US" sz="2800" b="0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0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  <p:cond evt="onPrev" delay="0"/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组合 1"/>
          <p:cNvGrpSpPr/>
          <p:nvPr/>
        </p:nvGrpSpPr>
        <p:grpSpPr>
          <a:xfrm>
            <a:off x="2785023" y="1753011"/>
            <a:ext cx="7637245" cy="1620520"/>
            <a:chOff x="3516125" y="2798058"/>
            <a:chExt cx="7637245" cy="1620520"/>
          </a:xfrm>
        </p:grpSpPr>
        <p:grpSp>
          <p:nvGrpSpPr>
            <p:cNvPr id="281" name="组合 2"/>
            <p:cNvGrpSpPr/>
            <p:nvPr/>
          </p:nvGrpSpPr>
          <p:grpSpPr>
            <a:xfrm>
              <a:off x="3739745" y="2798058"/>
              <a:ext cx="7413625" cy="1620520"/>
              <a:chOff x="2298739" y="1774825"/>
              <a:chExt cx="7413625" cy="1620520"/>
            </a:xfrm>
          </p:grpSpPr>
          <p:sp>
            <p:nvSpPr>
              <p:cNvPr id="282" name="文本框 5"/>
              <p:cNvSpPr txBox="1"/>
              <p:nvPr/>
            </p:nvSpPr>
            <p:spPr>
              <a:xfrm>
                <a:off x="4439974" y="1774825"/>
                <a:ext cx="3861446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defRPr/>
                </a:pPr>
                <a:r>
                  <a:rPr lang="zh-CN" altLang="en-US" sz="4800" b="1" dirty="0">
                    <a:solidFill>
                      <a:srgbClr val="42556C"/>
                    </a:solidFill>
                    <a:cs typeface="+mn-ea"/>
                    <a:sym typeface="+mn-lt"/>
                  </a:rPr>
                  <a:t>为何</a:t>
                </a:r>
                <a:endParaRPr lang="zh-CN" altLang="en-US" sz="4800" b="1" dirty="0">
                  <a:solidFill>
                    <a:srgbClr val="42556C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3" name="文本框 6"/>
              <p:cNvSpPr txBox="1"/>
              <p:nvPr/>
            </p:nvSpPr>
            <p:spPr>
              <a:xfrm>
                <a:off x="3829724" y="2662555"/>
                <a:ext cx="5882640" cy="73279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dist"/>
                <a:r>
                  <a:rPr lang="zh-CN" altLang="en-US" sz="2000" dirty="0">
                    <a:solidFill>
                      <a:schemeClr val="tx1"/>
                    </a:solidFill>
                    <a:cs typeface="+mn-ea"/>
                    <a:sym typeface="+mn-lt"/>
                  </a:rPr>
                  <a:t>文明素养养成的重要性与必要性</a:t>
                </a:r>
                <a:endParaRPr lang="zh-CN" altLang="en-US" sz="2000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4" name="文本框 1"/>
              <p:cNvSpPr txBox="1"/>
              <p:nvPr/>
            </p:nvSpPr>
            <p:spPr>
              <a:xfrm>
                <a:off x="2298739" y="1833181"/>
                <a:ext cx="93385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7200" b="1" dirty="0">
                    <a:solidFill>
                      <a:srgbClr val="42556C"/>
                    </a:solidFill>
                    <a:cs typeface="+mn-ea"/>
                    <a:sym typeface="+mn-lt"/>
                  </a:rPr>
                  <a:t>1</a:t>
                </a:r>
                <a:endParaRPr lang="zh-TW" altLang="en-US" sz="7200" b="1" dirty="0">
                  <a:solidFill>
                    <a:srgbClr val="42556C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85" name="矩形: 圆角 4"/>
            <p:cNvSpPr/>
            <p:nvPr/>
          </p:nvSpPr>
          <p:spPr>
            <a:xfrm>
              <a:off x="3516125" y="2843920"/>
              <a:ext cx="1157475" cy="1169790"/>
            </a:xfrm>
            <a:prstGeom prst="roundRect">
              <a:avLst/>
            </a:prstGeom>
            <a:noFill/>
            <a:ln w="69850">
              <a:solidFill>
                <a:srgbClr val="4255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42556C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86" name="Freeform 5"/>
          <p:cNvSpPr/>
          <p:nvPr/>
        </p:nvSpPr>
        <p:spPr bwMode="auto">
          <a:xfrm>
            <a:off x="0" y="4187825"/>
            <a:ext cx="12192000" cy="2670175"/>
          </a:xfrm>
          <a:custGeom>
            <a:avLst/>
            <a:gdLst>
              <a:gd name="T0" fmla="*/ 40 w 3840"/>
              <a:gd name="T1" fmla="*/ 17 h 838"/>
              <a:gd name="T2" fmla="*/ 201 w 3840"/>
              <a:gd name="T3" fmla="*/ 89 h 838"/>
              <a:gd name="T4" fmla="*/ 248 w 3840"/>
              <a:gd name="T5" fmla="*/ 108 h 838"/>
              <a:gd name="T6" fmla="*/ 289 w 3840"/>
              <a:gd name="T7" fmla="*/ 125 h 838"/>
              <a:gd name="T8" fmla="*/ 341 w 3840"/>
              <a:gd name="T9" fmla="*/ 145 h 838"/>
              <a:gd name="T10" fmla="*/ 404 w 3840"/>
              <a:gd name="T11" fmla="*/ 169 h 838"/>
              <a:gd name="T12" fmla="*/ 519 w 3840"/>
              <a:gd name="T13" fmla="*/ 209 h 838"/>
              <a:gd name="T14" fmla="*/ 534 w 3840"/>
              <a:gd name="T15" fmla="*/ 214 h 838"/>
              <a:gd name="T16" fmla="*/ 608 w 3840"/>
              <a:gd name="T17" fmla="*/ 239 h 838"/>
              <a:gd name="T18" fmla="*/ 700 w 3840"/>
              <a:gd name="T19" fmla="*/ 267 h 838"/>
              <a:gd name="T20" fmla="*/ 736 w 3840"/>
              <a:gd name="T21" fmla="*/ 277 h 838"/>
              <a:gd name="T22" fmla="*/ 828 w 3840"/>
              <a:gd name="T23" fmla="*/ 303 h 838"/>
              <a:gd name="T24" fmla="*/ 993 w 3840"/>
              <a:gd name="T25" fmla="*/ 343 h 838"/>
              <a:gd name="T26" fmla="*/ 1124 w 3840"/>
              <a:gd name="T27" fmla="*/ 371 h 838"/>
              <a:gd name="T28" fmla="*/ 1230 w 3840"/>
              <a:gd name="T29" fmla="*/ 391 h 838"/>
              <a:gd name="T30" fmla="*/ 1280 w 3840"/>
              <a:gd name="T31" fmla="*/ 399 h 838"/>
              <a:gd name="T32" fmla="*/ 1352 w 3840"/>
              <a:gd name="T33" fmla="*/ 409 h 838"/>
              <a:gd name="T34" fmla="*/ 1414 w 3840"/>
              <a:gd name="T35" fmla="*/ 419 h 838"/>
              <a:gd name="T36" fmla="*/ 1480 w 3840"/>
              <a:gd name="T37" fmla="*/ 427 h 838"/>
              <a:gd name="T38" fmla="*/ 1552 w 3840"/>
              <a:gd name="T39" fmla="*/ 435 h 838"/>
              <a:gd name="T40" fmla="*/ 1640 w 3840"/>
              <a:gd name="T41" fmla="*/ 443 h 838"/>
              <a:gd name="T42" fmla="*/ 1756 w 3840"/>
              <a:gd name="T43" fmla="*/ 451 h 838"/>
              <a:gd name="T44" fmla="*/ 2157 w 3840"/>
              <a:gd name="T45" fmla="*/ 456 h 838"/>
              <a:gd name="T46" fmla="*/ 2309 w 3840"/>
              <a:gd name="T47" fmla="*/ 448 h 838"/>
              <a:gd name="T48" fmla="*/ 2412 w 3840"/>
              <a:gd name="T49" fmla="*/ 438 h 838"/>
              <a:gd name="T50" fmla="*/ 2484 w 3840"/>
              <a:gd name="T51" fmla="*/ 431 h 838"/>
              <a:gd name="T52" fmla="*/ 2552 w 3840"/>
              <a:gd name="T53" fmla="*/ 423 h 838"/>
              <a:gd name="T54" fmla="*/ 2690 w 3840"/>
              <a:gd name="T55" fmla="*/ 403 h 838"/>
              <a:gd name="T56" fmla="*/ 2738 w 3840"/>
              <a:gd name="T57" fmla="*/ 395 h 838"/>
              <a:gd name="T58" fmla="*/ 2921 w 3840"/>
              <a:gd name="T59" fmla="*/ 359 h 838"/>
              <a:gd name="T60" fmla="*/ 3040 w 3840"/>
              <a:gd name="T61" fmla="*/ 331 h 838"/>
              <a:gd name="T62" fmla="*/ 3132 w 3840"/>
              <a:gd name="T63" fmla="*/ 307 h 838"/>
              <a:gd name="T64" fmla="*/ 3248 w 3840"/>
              <a:gd name="T65" fmla="*/ 273 h 838"/>
              <a:gd name="T66" fmla="*/ 3299 w 3840"/>
              <a:gd name="T67" fmla="*/ 257 h 838"/>
              <a:gd name="T68" fmla="*/ 3320 w 3840"/>
              <a:gd name="T69" fmla="*/ 251 h 838"/>
              <a:gd name="T70" fmla="*/ 3344 w 3840"/>
              <a:gd name="T71" fmla="*/ 243 h 838"/>
              <a:gd name="T72" fmla="*/ 3380 w 3840"/>
              <a:gd name="T73" fmla="*/ 231 h 838"/>
              <a:gd name="T74" fmla="*/ 3483 w 3840"/>
              <a:gd name="T75" fmla="*/ 195 h 838"/>
              <a:gd name="T76" fmla="*/ 3519 w 3840"/>
              <a:gd name="T77" fmla="*/ 181 h 838"/>
              <a:gd name="T78" fmla="*/ 3571 w 3840"/>
              <a:gd name="T79" fmla="*/ 161 h 838"/>
              <a:gd name="T80" fmla="*/ 3611 w 3840"/>
              <a:gd name="T81" fmla="*/ 145 h 838"/>
              <a:gd name="T82" fmla="*/ 3658 w 3840"/>
              <a:gd name="T83" fmla="*/ 127 h 838"/>
              <a:gd name="T84" fmla="*/ 3707 w 3840"/>
              <a:gd name="T85" fmla="*/ 105 h 838"/>
              <a:gd name="T86" fmla="*/ 3778 w 3840"/>
              <a:gd name="T87" fmla="*/ 75 h 838"/>
              <a:gd name="T88" fmla="*/ 3822 w 3840"/>
              <a:gd name="T89" fmla="*/ 55 h 838"/>
              <a:gd name="T90" fmla="*/ 3839 w 3840"/>
              <a:gd name="T91" fmla="*/ 47 h 838"/>
              <a:gd name="T92" fmla="*/ 3840 w 3840"/>
              <a:gd name="T93" fmla="*/ 838 h 838"/>
              <a:gd name="T94" fmla="*/ 0 w 3840"/>
              <a:gd name="T95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840" h="838">
                <a:moveTo>
                  <a:pt x="0" y="0"/>
                </a:moveTo>
                <a:cubicBezTo>
                  <a:pt x="15" y="2"/>
                  <a:pt x="27" y="12"/>
                  <a:pt x="40" y="17"/>
                </a:cubicBezTo>
                <a:cubicBezTo>
                  <a:pt x="72" y="32"/>
                  <a:pt x="104" y="47"/>
                  <a:pt x="137" y="61"/>
                </a:cubicBezTo>
                <a:cubicBezTo>
                  <a:pt x="158" y="71"/>
                  <a:pt x="179" y="80"/>
                  <a:pt x="201" y="89"/>
                </a:cubicBezTo>
                <a:cubicBezTo>
                  <a:pt x="215" y="96"/>
                  <a:pt x="230" y="100"/>
                  <a:pt x="244" y="108"/>
                </a:cubicBezTo>
                <a:cubicBezTo>
                  <a:pt x="245" y="108"/>
                  <a:pt x="247" y="108"/>
                  <a:pt x="248" y="108"/>
                </a:cubicBezTo>
                <a:cubicBezTo>
                  <a:pt x="255" y="112"/>
                  <a:pt x="262" y="115"/>
                  <a:pt x="269" y="117"/>
                </a:cubicBezTo>
                <a:cubicBezTo>
                  <a:pt x="275" y="120"/>
                  <a:pt x="282" y="123"/>
                  <a:pt x="289" y="125"/>
                </a:cubicBezTo>
                <a:cubicBezTo>
                  <a:pt x="295" y="128"/>
                  <a:pt x="302" y="131"/>
                  <a:pt x="309" y="133"/>
                </a:cubicBezTo>
                <a:cubicBezTo>
                  <a:pt x="319" y="137"/>
                  <a:pt x="330" y="142"/>
                  <a:pt x="341" y="145"/>
                </a:cubicBezTo>
                <a:cubicBezTo>
                  <a:pt x="352" y="150"/>
                  <a:pt x="364" y="154"/>
                  <a:pt x="376" y="159"/>
                </a:cubicBezTo>
                <a:cubicBezTo>
                  <a:pt x="385" y="162"/>
                  <a:pt x="395" y="166"/>
                  <a:pt x="404" y="169"/>
                </a:cubicBezTo>
                <a:cubicBezTo>
                  <a:pt x="415" y="173"/>
                  <a:pt x="426" y="177"/>
                  <a:pt x="437" y="181"/>
                </a:cubicBezTo>
                <a:cubicBezTo>
                  <a:pt x="464" y="190"/>
                  <a:pt x="491" y="201"/>
                  <a:pt x="519" y="209"/>
                </a:cubicBezTo>
                <a:cubicBezTo>
                  <a:pt x="522" y="211"/>
                  <a:pt x="522" y="211"/>
                  <a:pt x="522" y="211"/>
                </a:cubicBezTo>
                <a:cubicBezTo>
                  <a:pt x="526" y="212"/>
                  <a:pt x="530" y="213"/>
                  <a:pt x="534" y="214"/>
                </a:cubicBezTo>
                <a:cubicBezTo>
                  <a:pt x="538" y="216"/>
                  <a:pt x="542" y="217"/>
                  <a:pt x="546" y="219"/>
                </a:cubicBezTo>
                <a:cubicBezTo>
                  <a:pt x="567" y="226"/>
                  <a:pt x="588" y="232"/>
                  <a:pt x="608" y="239"/>
                </a:cubicBezTo>
                <a:cubicBezTo>
                  <a:pt x="610" y="240"/>
                  <a:pt x="614" y="240"/>
                  <a:pt x="616" y="241"/>
                </a:cubicBezTo>
                <a:cubicBezTo>
                  <a:pt x="644" y="251"/>
                  <a:pt x="673" y="257"/>
                  <a:pt x="700" y="267"/>
                </a:cubicBezTo>
                <a:cubicBezTo>
                  <a:pt x="702" y="268"/>
                  <a:pt x="707" y="268"/>
                  <a:pt x="709" y="269"/>
                </a:cubicBezTo>
                <a:cubicBezTo>
                  <a:pt x="717" y="272"/>
                  <a:pt x="727" y="275"/>
                  <a:pt x="736" y="277"/>
                </a:cubicBezTo>
                <a:cubicBezTo>
                  <a:pt x="752" y="282"/>
                  <a:pt x="768" y="286"/>
                  <a:pt x="784" y="291"/>
                </a:cubicBezTo>
                <a:cubicBezTo>
                  <a:pt x="799" y="295"/>
                  <a:pt x="814" y="298"/>
                  <a:pt x="828" y="303"/>
                </a:cubicBezTo>
                <a:cubicBezTo>
                  <a:pt x="866" y="312"/>
                  <a:pt x="903" y="322"/>
                  <a:pt x="940" y="331"/>
                </a:cubicBezTo>
                <a:cubicBezTo>
                  <a:pt x="958" y="336"/>
                  <a:pt x="976" y="338"/>
                  <a:pt x="993" y="343"/>
                </a:cubicBezTo>
                <a:cubicBezTo>
                  <a:pt x="1029" y="351"/>
                  <a:pt x="1066" y="358"/>
                  <a:pt x="1102" y="367"/>
                </a:cubicBezTo>
                <a:cubicBezTo>
                  <a:pt x="1109" y="368"/>
                  <a:pt x="1117" y="368"/>
                  <a:pt x="1124" y="371"/>
                </a:cubicBezTo>
                <a:cubicBezTo>
                  <a:pt x="1152" y="376"/>
                  <a:pt x="1181" y="381"/>
                  <a:pt x="1209" y="387"/>
                </a:cubicBezTo>
                <a:cubicBezTo>
                  <a:pt x="1216" y="388"/>
                  <a:pt x="1223" y="388"/>
                  <a:pt x="1230" y="391"/>
                </a:cubicBezTo>
                <a:cubicBezTo>
                  <a:pt x="1238" y="392"/>
                  <a:pt x="1247" y="392"/>
                  <a:pt x="1254" y="395"/>
                </a:cubicBezTo>
                <a:cubicBezTo>
                  <a:pt x="1263" y="396"/>
                  <a:pt x="1272" y="396"/>
                  <a:pt x="1280" y="399"/>
                </a:cubicBezTo>
                <a:cubicBezTo>
                  <a:pt x="1297" y="401"/>
                  <a:pt x="1314" y="404"/>
                  <a:pt x="1331" y="407"/>
                </a:cubicBezTo>
                <a:cubicBezTo>
                  <a:pt x="1338" y="408"/>
                  <a:pt x="1345" y="408"/>
                  <a:pt x="1352" y="409"/>
                </a:cubicBezTo>
                <a:cubicBezTo>
                  <a:pt x="1361" y="413"/>
                  <a:pt x="1371" y="412"/>
                  <a:pt x="1380" y="413"/>
                </a:cubicBezTo>
                <a:cubicBezTo>
                  <a:pt x="1391" y="417"/>
                  <a:pt x="1403" y="415"/>
                  <a:pt x="1414" y="419"/>
                </a:cubicBezTo>
                <a:cubicBezTo>
                  <a:pt x="1425" y="421"/>
                  <a:pt x="1437" y="419"/>
                  <a:pt x="1448" y="423"/>
                </a:cubicBezTo>
                <a:cubicBezTo>
                  <a:pt x="1459" y="424"/>
                  <a:pt x="1470" y="424"/>
                  <a:pt x="1480" y="427"/>
                </a:cubicBezTo>
                <a:cubicBezTo>
                  <a:pt x="1492" y="428"/>
                  <a:pt x="1504" y="428"/>
                  <a:pt x="1516" y="431"/>
                </a:cubicBezTo>
                <a:cubicBezTo>
                  <a:pt x="1528" y="432"/>
                  <a:pt x="1541" y="431"/>
                  <a:pt x="1552" y="435"/>
                </a:cubicBezTo>
                <a:cubicBezTo>
                  <a:pt x="1565" y="436"/>
                  <a:pt x="1578" y="435"/>
                  <a:pt x="1590" y="438"/>
                </a:cubicBezTo>
                <a:cubicBezTo>
                  <a:pt x="1607" y="442"/>
                  <a:pt x="1624" y="438"/>
                  <a:pt x="1640" y="443"/>
                </a:cubicBezTo>
                <a:cubicBezTo>
                  <a:pt x="1656" y="444"/>
                  <a:pt x="1672" y="443"/>
                  <a:pt x="1688" y="446"/>
                </a:cubicBezTo>
                <a:cubicBezTo>
                  <a:pt x="1710" y="450"/>
                  <a:pt x="1734" y="445"/>
                  <a:pt x="1756" y="451"/>
                </a:cubicBezTo>
                <a:cubicBezTo>
                  <a:pt x="1785" y="454"/>
                  <a:pt x="1815" y="449"/>
                  <a:pt x="1843" y="456"/>
                </a:cubicBezTo>
                <a:cubicBezTo>
                  <a:pt x="1948" y="457"/>
                  <a:pt x="2052" y="457"/>
                  <a:pt x="2157" y="456"/>
                </a:cubicBezTo>
                <a:cubicBezTo>
                  <a:pt x="2187" y="450"/>
                  <a:pt x="2218" y="453"/>
                  <a:pt x="2248" y="451"/>
                </a:cubicBezTo>
                <a:cubicBezTo>
                  <a:pt x="2268" y="446"/>
                  <a:pt x="2288" y="449"/>
                  <a:pt x="2309" y="448"/>
                </a:cubicBezTo>
                <a:cubicBezTo>
                  <a:pt x="2325" y="442"/>
                  <a:pt x="2343" y="445"/>
                  <a:pt x="2361" y="443"/>
                </a:cubicBezTo>
                <a:cubicBezTo>
                  <a:pt x="2377" y="437"/>
                  <a:pt x="2395" y="443"/>
                  <a:pt x="2412" y="438"/>
                </a:cubicBezTo>
                <a:cubicBezTo>
                  <a:pt x="2423" y="436"/>
                  <a:pt x="2434" y="436"/>
                  <a:pt x="2445" y="435"/>
                </a:cubicBezTo>
                <a:cubicBezTo>
                  <a:pt x="2458" y="431"/>
                  <a:pt x="2471" y="432"/>
                  <a:pt x="2484" y="431"/>
                </a:cubicBezTo>
                <a:cubicBezTo>
                  <a:pt x="2495" y="427"/>
                  <a:pt x="2508" y="428"/>
                  <a:pt x="2520" y="427"/>
                </a:cubicBezTo>
                <a:cubicBezTo>
                  <a:pt x="2530" y="423"/>
                  <a:pt x="2541" y="424"/>
                  <a:pt x="2552" y="423"/>
                </a:cubicBezTo>
                <a:cubicBezTo>
                  <a:pt x="2561" y="420"/>
                  <a:pt x="2571" y="420"/>
                  <a:pt x="2580" y="419"/>
                </a:cubicBezTo>
                <a:cubicBezTo>
                  <a:pt x="2616" y="413"/>
                  <a:pt x="2653" y="408"/>
                  <a:pt x="2690" y="403"/>
                </a:cubicBezTo>
                <a:cubicBezTo>
                  <a:pt x="2697" y="400"/>
                  <a:pt x="2706" y="400"/>
                  <a:pt x="2714" y="399"/>
                </a:cubicBezTo>
                <a:cubicBezTo>
                  <a:pt x="2722" y="396"/>
                  <a:pt x="2730" y="396"/>
                  <a:pt x="2738" y="395"/>
                </a:cubicBezTo>
                <a:cubicBezTo>
                  <a:pt x="2752" y="391"/>
                  <a:pt x="2767" y="389"/>
                  <a:pt x="2781" y="387"/>
                </a:cubicBezTo>
                <a:cubicBezTo>
                  <a:pt x="2828" y="378"/>
                  <a:pt x="2874" y="368"/>
                  <a:pt x="2921" y="359"/>
                </a:cubicBezTo>
                <a:cubicBezTo>
                  <a:pt x="2932" y="355"/>
                  <a:pt x="2944" y="354"/>
                  <a:pt x="2956" y="351"/>
                </a:cubicBezTo>
                <a:cubicBezTo>
                  <a:pt x="2984" y="344"/>
                  <a:pt x="3012" y="338"/>
                  <a:pt x="3040" y="331"/>
                </a:cubicBezTo>
                <a:cubicBezTo>
                  <a:pt x="3050" y="327"/>
                  <a:pt x="3061" y="325"/>
                  <a:pt x="3072" y="323"/>
                </a:cubicBezTo>
                <a:cubicBezTo>
                  <a:pt x="3091" y="317"/>
                  <a:pt x="3112" y="312"/>
                  <a:pt x="3132" y="307"/>
                </a:cubicBezTo>
                <a:cubicBezTo>
                  <a:pt x="3160" y="299"/>
                  <a:pt x="3188" y="291"/>
                  <a:pt x="3216" y="283"/>
                </a:cubicBezTo>
                <a:cubicBezTo>
                  <a:pt x="3226" y="279"/>
                  <a:pt x="3237" y="277"/>
                  <a:pt x="3248" y="273"/>
                </a:cubicBezTo>
                <a:cubicBezTo>
                  <a:pt x="3250" y="272"/>
                  <a:pt x="3254" y="271"/>
                  <a:pt x="3256" y="271"/>
                </a:cubicBezTo>
                <a:cubicBezTo>
                  <a:pt x="3270" y="266"/>
                  <a:pt x="3285" y="262"/>
                  <a:pt x="3299" y="257"/>
                </a:cubicBezTo>
                <a:cubicBezTo>
                  <a:pt x="3301" y="256"/>
                  <a:pt x="3305" y="255"/>
                  <a:pt x="3307" y="255"/>
                </a:cubicBezTo>
                <a:cubicBezTo>
                  <a:pt x="3311" y="254"/>
                  <a:pt x="3315" y="252"/>
                  <a:pt x="3320" y="251"/>
                </a:cubicBezTo>
                <a:cubicBezTo>
                  <a:pt x="3325" y="249"/>
                  <a:pt x="3330" y="247"/>
                  <a:pt x="3335" y="245"/>
                </a:cubicBezTo>
                <a:cubicBezTo>
                  <a:pt x="3337" y="244"/>
                  <a:pt x="3342" y="244"/>
                  <a:pt x="3344" y="243"/>
                </a:cubicBezTo>
                <a:cubicBezTo>
                  <a:pt x="3348" y="242"/>
                  <a:pt x="3352" y="240"/>
                  <a:pt x="3356" y="239"/>
                </a:cubicBezTo>
                <a:cubicBezTo>
                  <a:pt x="3364" y="236"/>
                  <a:pt x="3372" y="233"/>
                  <a:pt x="3380" y="231"/>
                </a:cubicBezTo>
                <a:cubicBezTo>
                  <a:pt x="3389" y="227"/>
                  <a:pt x="3398" y="225"/>
                  <a:pt x="3407" y="221"/>
                </a:cubicBezTo>
                <a:cubicBezTo>
                  <a:pt x="3433" y="213"/>
                  <a:pt x="3458" y="203"/>
                  <a:pt x="3483" y="195"/>
                </a:cubicBezTo>
                <a:cubicBezTo>
                  <a:pt x="3491" y="192"/>
                  <a:pt x="3499" y="189"/>
                  <a:pt x="3507" y="185"/>
                </a:cubicBezTo>
                <a:cubicBezTo>
                  <a:pt x="3511" y="184"/>
                  <a:pt x="3515" y="183"/>
                  <a:pt x="3519" y="181"/>
                </a:cubicBezTo>
                <a:cubicBezTo>
                  <a:pt x="3525" y="179"/>
                  <a:pt x="3530" y="177"/>
                  <a:pt x="3536" y="175"/>
                </a:cubicBezTo>
                <a:cubicBezTo>
                  <a:pt x="3547" y="169"/>
                  <a:pt x="3560" y="166"/>
                  <a:pt x="3571" y="161"/>
                </a:cubicBezTo>
                <a:cubicBezTo>
                  <a:pt x="3578" y="159"/>
                  <a:pt x="3585" y="156"/>
                  <a:pt x="3591" y="153"/>
                </a:cubicBezTo>
                <a:cubicBezTo>
                  <a:pt x="3598" y="151"/>
                  <a:pt x="3605" y="148"/>
                  <a:pt x="3611" y="145"/>
                </a:cubicBezTo>
                <a:cubicBezTo>
                  <a:pt x="3618" y="143"/>
                  <a:pt x="3625" y="140"/>
                  <a:pt x="3631" y="137"/>
                </a:cubicBezTo>
                <a:cubicBezTo>
                  <a:pt x="3640" y="134"/>
                  <a:pt x="3649" y="129"/>
                  <a:pt x="3658" y="127"/>
                </a:cubicBezTo>
                <a:cubicBezTo>
                  <a:pt x="3658" y="125"/>
                  <a:pt x="3658" y="125"/>
                  <a:pt x="3658" y="125"/>
                </a:cubicBezTo>
                <a:cubicBezTo>
                  <a:pt x="3675" y="120"/>
                  <a:pt x="3691" y="112"/>
                  <a:pt x="3707" y="105"/>
                </a:cubicBezTo>
                <a:cubicBezTo>
                  <a:pt x="3720" y="100"/>
                  <a:pt x="3732" y="94"/>
                  <a:pt x="3745" y="89"/>
                </a:cubicBezTo>
                <a:cubicBezTo>
                  <a:pt x="3756" y="85"/>
                  <a:pt x="3766" y="78"/>
                  <a:pt x="3778" y="75"/>
                </a:cubicBezTo>
                <a:cubicBezTo>
                  <a:pt x="3778" y="73"/>
                  <a:pt x="3778" y="73"/>
                  <a:pt x="3778" y="73"/>
                </a:cubicBezTo>
                <a:cubicBezTo>
                  <a:pt x="3794" y="69"/>
                  <a:pt x="3807" y="59"/>
                  <a:pt x="3822" y="55"/>
                </a:cubicBezTo>
                <a:cubicBezTo>
                  <a:pt x="3822" y="53"/>
                  <a:pt x="3822" y="53"/>
                  <a:pt x="3822" y="53"/>
                </a:cubicBezTo>
                <a:cubicBezTo>
                  <a:pt x="3828" y="51"/>
                  <a:pt x="3834" y="49"/>
                  <a:pt x="3839" y="47"/>
                </a:cubicBezTo>
                <a:cubicBezTo>
                  <a:pt x="3840" y="41"/>
                  <a:pt x="3840" y="41"/>
                  <a:pt x="3840" y="41"/>
                </a:cubicBezTo>
                <a:cubicBezTo>
                  <a:pt x="3840" y="838"/>
                  <a:pt x="3840" y="838"/>
                  <a:pt x="3840" y="838"/>
                </a:cubicBezTo>
                <a:cubicBezTo>
                  <a:pt x="0" y="838"/>
                  <a:pt x="0" y="838"/>
                  <a:pt x="0" y="838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42556C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7" name="文本框 8"/>
          <p:cNvSpPr txBox="1"/>
          <p:nvPr/>
        </p:nvSpPr>
        <p:spPr>
          <a:xfrm>
            <a:off x="683581" y="5708342"/>
            <a:ext cx="340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42556C"/>
                </a:solidFill>
              </a:rPr>
              <a:t>https://www.ypppt.com/</a:t>
            </a:r>
            <a:endParaRPr lang="zh-CN" altLang="en-US" dirty="0">
              <a:solidFill>
                <a:srgbClr val="42556C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文本框 1"/>
          <p:cNvSpPr txBox="1"/>
          <p:nvPr/>
        </p:nvSpPr>
        <p:spPr>
          <a:xfrm>
            <a:off x="2117281" y="2311653"/>
            <a:ext cx="795743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>
                <a:solidFill>
                  <a:srgbClr val="42556C"/>
                </a:solidFill>
                <a:cs typeface="+mn-ea"/>
                <a:sym typeface="+mn-lt"/>
              </a:rPr>
              <a:t>谢谢大家</a:t>
            </a:r>
            <a:endParaRPr lang="zh-CN" altLang="en-US" sz="6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50"/>
          <p:cNvGrpSpPr/>
          <p:nvPr/>
        </p:nvGrpSpPr>
        <p:grpSpPr>
          <a:xfrm>
            <a:off x="7787640" y="1689725"/>
            <a:ext cx="4294505" cy="1797685"/>
            <a:chOff x="2158166" y="5176516"/>
            <a:chExt cx="4119192" cy="1797802"/>
          </a:xfrm>
        </p:grpSpPr>
        <p:sp>
          <p:nvSpPr>
            <p:cNvPr id="290" name="Text Placeholder 2"/>
            <p:cNvSpPr txBox="1"/>
            <p:nvPr/>
          </p:nvSpPr>
          <p:spPr>
            <a:xfrm>
              <a:off x="2158166" y="5596913"/>
              <a:ext cx="4119192" cy="13774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lnSpc>
                  <a:spcPct val="130000"/>
                </a:lnSpc>
                <a:spcBef>
                  <a:spcPct val="20000"/>
                </a:spcBef>
                <a:buClrTx/>
                <a:buSzTx/>
                <a:buNone/>
                <a:defRPr/>
              </a:pPr>
              <a:r>
                <a:rPr lang="zh-CN" altLang="en-US" sz="1600" dirty="0">
                  <a:cs typeface="+mn-ea"/>
                  <a:sym typeface="+mn-lt"/>
                </a:rPr>
                <a:t>1.2001年颁布《公民道德建设实施纲要》；</a:t>
              </a:r>
              <a:endParaRPr lang="zh-CN" altLang="en-US" sz="1600" dirty="0">
                <a:cs typeface="+mn-ea"/>
                <a:sym typeface="+mn-lt"/>
              </a:endParaRPr>
            </a:p>
            <a:p>
              <a:pPr lvl="0" algn="l">
                <a:lnSpc>
                  <a:spcPct val="130000"/>
                </a:lnSpc>
                <a:spcBef>
                  <a:spcPct val="20000"/>
                </a:spcBef>
                <a:buClrTx/>
                <a:buSzTx/>
                <a:buNone/>
                <a:defRPr/>
              </a:pPr>
              <a:r>
                <a:rPr lang="zh-CN" altLang="en-US" sz="1600" dirty="0">
                  <a:cs typeface="+mn-ea"/>
                  <a:sym typeface="+mn-lt"/>
                </a:rPr>
                <a:t>2.2006 年 10 月明确提出建立社会主义核心价值体系；</a:t>
              </a:r>
              <a:endParaRPr lang="zh-CN" altLang="en-US" sz="1600" dirty="0">
                <a:cs typeface="+mn-ea"/>
                <a:sym typeface="+mn-lt"/>
              </a:endParaRPr>
            </a:p>
            <a:p>
              <a:pPr lvl="0" algn="l">
                <a:lnSpc>
                  <a:spcPct val="130000"/>
                </a:lnSpc>
                <a:spcBef>
                  <a:spcPct val="20000"/>
                </a:spcBef>
                <a:buClrTx/>
                <a:buSzTx/>
                <a:buNone/>
                <a:defRPr/>
              </a:pPr>
              <a:r>
                <a:rPr lang="zh-CN" altLang="en-US" sz="1600" dirty="0">
                  <a:cs typeface="+mn-ea"/>
                  <a:sym typeface="+mn-lt"/>
                </a:rPr>
                <a:t>3.党的十八大报告对社会主义核心价值观的概括</a:t>
              </a:r>
              <a:endParaRPr lang="zh-CN" altLang="en-US" sz="1600" dirty="0">
                <a:cs typeface="+mn-ea"/>
                <a:sym typeface="+mn-lt"/>
              </a:endParaRPr>
            </a:p>
          </p:txBody>
        </p:sp>
        <p:sp>
          <p:nvSpPr>
            <p:cNvPr id="291" name="TextBox 52"/>
            <p:cNvSpPr txBox="1"/>
            <p:nvPr/>
          </p:nvSpPr>
          <p:spPr>
            <a:xfrm>
              <a:off x="2826463" y="5176516"/>
              <a:ext cx="2333531" cy="3073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lvl="0" algn="ctr">
                <a:defRPr/>
              </a:pPr>
              <a:r>
                <a:rPr lang="zh-CN" altLang="en-US" sz="2000" dirty="0">
                  <a:solidFill>
                    <a:srgbClr val="FF0000"/>
                  </a:solidFill>
                  <a:cs typeface="+mn-ea"/>
                  <a:sym typeface="+mn-lt"/>
                </a:rPr>
                <a:t>国家社会价值观导向</a:t>
              </a:r>
              <a:endParaRPr lang="zh-CN" altLang="en-US" sz="2000" dirty="0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2" name="Group 53"/>
          <p:cNvGrpSpPr/>
          <p:nvPr/>
        </p:nvGrpSpPr>
        <p:grpSpPr>
          <a:xfrm>
            <a:off x="7787393" y="4426683"/>
            <a:ext cx="4017567" cy="1435238"/>
            <a:chOff x="2158167" y="5219071"/>
            <a:chExt cx="2957243" cy="1435238"/>
          </a:xfrm>
        </p:grpSpPr>
        <p:sp>
          <p:nvSpPr>
            <p:cNvPr id="293" name="Text Placeholder 2"/>
            <p:cNvSpPr txBox="1"/>
            <p:nvPr/>
          </p:nvSpPr>
          <p:spPr>
            <a:xfrm>
              <a:off x="2158167" y="5597034"/>
              <a:ext cx="2957243" cy="10572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30000"/>
                </a:lnSpc>
                <a:spcBef>
                  <a:spcPct val="20000"/>
                </a:spcBef>
                <a:defRPr/>
              </a:pPr>
              <a:r>
                <a:rPr lang="en-US" altLang="zh-CN" sz="1600" dirty="0">
                  <a:cs typeface="+mn-ea"/>
                  <a:sym typeface="+mn-lt"/>
                </a:rPr>
                <a:t>1.</a:t>
              </a:r>
              <a:r>
                <a:rPr lang="zh-CN" altLang="en-US" sz="1600" dirty="0">
                  <a:cs typeface="+mn-ea"/>
                  <a:sym typeface="+mn-lt"/>
                </a:rPr>
                <a:t>建立自尊、自信、自爱；</a:t>
              </a:r>
              <a:endParaRPr lang="zh-CN" altLang="en-US" sz="1600" dirty="0">
                <a:cs typeface="+mn-ea"/>
                <a:sym typeface="+mn-lt"/>
              </a:endParaRPr>
            </a:p>
            <a:p>
              <a:pPr lvl="0">
                <a:lnSpc>
                  <a:spcPct val="130000"/>
                </a:lnSpc>
                <a:spcBef>
                  <a:spcPct val="20000"/>
                </a:spcBef>
                <a:defRPr/>
              </a:pPr>
              <a:r>
                <a:rPr lang="en-US" altLang="zh-CN" sz="1600" dirty="0">
                  <a:cs typeface="+mn-ea"/>
                  <a:sym typeface="+mn-lt"/>
                </a:rPr>
                <a:t>2.</a:t>
              </a:r>
              <a:r>
                <a:rPr lang="zh-CN" altLang="en-US" sz="1600" dirty="0">
                  <a:cs typeface="+mn-ea"/>
                  <a:sym typeface="+mn-lt"/>
                </a:rPr>
                <a:t>有利于建立良好的人际关系；</a:t>
              </a:r>
              <a:endParaRPr lang="zh-CN" altLang="en-US" sz="1600" dirty="0">
                <a:cs typeface="+mn-ea"/>
                <a:sym typeface="+mn-lt"/>
              </a:endParaRPr>
            </a:p>
            <a:p>
              <a:pPr lvl="0">
                <a:lnSpc>
                  <a:spcPct val="130000"/>
                </a:lnSpc>
                <a:spcBef>
                  <a:spcPct val="20000"/>
                </a:spcBef>
                <a:defRPr/>
              </a:pPr>
              <a:r>
                <a:rPr lang="en-US" altLang="zh-CN" sz="1600" dirty="0">
                  <a:cs typeface="+mn-ea"/>
                  <a:sym typeface="+mn-lt"/>
                </a:rPr>
                <a:t>3.</a:t>
              </a:r>
              <a:r>
                <a:rPr lang="zh-CN" altLang="en-US" sz="1600" dirty="0">
                  <a:cs typeface="+mn-ea"/>
                  <a:sym typeface="+mn-lt"/>
                </a:rPr>
                <a:t>形成和谐心理气氛，促进身心健康</a:t>
              </a:r>
              <a:endParaRPr lang="zh-CN" altLang="en-US" sz="1600" dirty="0">
                <a:cs typeface="+mn-ea"/>
                <a:sym typeface="+mn-lt"/>
              </a:endParaRPr>
            </a:p>
          </p:txBody>
        </p:sp>
        <p:sp>
          <p:nvSpPr>
            <p:cNvPr id="294" name="TextBox 55"/>
            <p:cNvSpPr txBox="1"/>
            <p:nvPr/>
          </p:nvSpPr>
          <p:spPr>
            <a:xfrm>
              <a:off x="2749908" y="5219071"/>
              <a:ext cx="1869638" cy="30734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lvl="0" algn="ctr">
                <a:defRPr/>
              </a:pPr>
              <a:r>
                <a:rPr lang="zh-CN" altLang="en-US" sz="2000" dirty="0">
                  <a:solidFill>
                    <a:srgbClr val="FF0000"/>
                  </a:solidFill>
                  <a:cs typeface="+mn-ea"/>
                  <a:sym typeface="+mn-lt"/>
                </a:rPr>
                <a:t>个人成长成才必要素质</a:t>
              </a:r>
              <a:endParaRPr lang="zh-CN" altLang="en-US" sz="2000" dirty="0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5" name="Group 63"/>
          <p:cNvGrpSpPr/>
          <p:nvPr/>
        </p:nvGrpSpPr>
        <p:grpSpPr>
          <a:xfrm>
            <a:off x="822741" y="1727531"/>
            <a:ext cx="3026659" cy="1755275"/>
            <a:chOff x="1107921" y="3050703"/>
            <a:chExt cx="3026659" cy="1755275"/>
          </a:xfrm>
        </p:grpSpPr>
        <p:sp>
          <p:nvSpPr>
            <p:cNvPr id="296" name="Text Placeholder 2"/>
            <p:cNvSpPr txBox="1"/>
            <p:nvPr/>
          </p:nvSpPr>
          <p:spPr>
            <a:xfrm>
              <a:off x="1107921" y="3428663"/>
              <a:ext cx="3026659" cy="13773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lnSpc>
                  <a:spcPct val="130000"/>
                </a:lnSpc>
                <a:spcBef>
                  <a:spcPct val="20000"/>
                </a:spcBef>
                <a:defRPr/>
              </a:pPr>
              <a:r>
                <a:rPr lang="en-US" altLang="zh-CN" sz="1600" dirty="0">
                  <a:cs typeface="+mn-ea"/>
                  <a:sym typeface="+mn-lt"/>
                </a:rPr>
                <a:t>1.</a:t>
              </a:r>
              <a:r>
                <a:rPr lang="zh-CN" altLang="en-US" sz="1600" dirty="0">
                  <a:cs typeface="+mn-ea"/>
                  <a:sym typeface="+mn-lt"/>
                </a:rPr>
                <a:t>世界文明古国，华夏礼仪之邦；</a:t>
              </a:r>
              <a:endParaRPr lang="zh-CN" altLang="en-US" sz="1600" dirty="0">
                <a:cs typeface="+mn-ea"/>
                <a:sym typeface="+mn-lt"/>
              </a:endParaRPr>
            </a:p>
            <a:p>
              <a:pPr lvl="0" algn="l">
                <a:lnSpc>
                  <a:spcPct val="130000"/>
                </a:lnSpc>
                <a:spcBef>
                  <a:spcPct val="20000"/>
                </a:spcBef>
                <a:defRPr/>
              </a:pPr>
              <a:r>
                <a:rPr lang="en-US" altLang="zh-CN" sz="1600" dirty="0">
                  <a:cs typeface="+mn-ea"/>
                  <a:sym typeface="+mn-lt"/>
                </a:rPr>
                <a:t>2.不学礼，无以立--</a:t>
              </a:r>
              <a:r>
                <a:rPr lang="zh-CN" altLang="en-US" sz="1600" dirty="0">
                  <a:cs typeface="+mn-ea"/>
                  <a:sym typeface="+mn-lt"/>
                </a:rPr>
                <a:t>《论语》；</a:t>
              </a:r>
              <a:endParaRPr lang="zh-CN" altLang="en-US" sz="1600" dirty="0">
                <a:cs typeface="+mn-ea"/>
                <a:sym typeface="+mn-lt"/>
              </a:endParaRPr>
            </a:p>
            <a:p>
              <a:pPr lvl="0" algn="l">
                <a:lnSpc>
                  <a:spcPct val="130000"/>
                </a:lnSpc>
                <a:spcBef>
                  <a:spcPct val="20000"/>
                </a:spcBef>
                <a:defRPr/>
              </a:pPr>
              <a:r>
                <a:rPr lang="en-US" altLang="zh-CN" sz="1600" dirty="0">
                  <a:cs typeface="+mn-ea"/>
                  <a:sym typeface="+mn-lt"/>
                </a:rPr>
                <a:t>3.人无礼则不生，事无礼则不成，国无礼则不宁--</a:t>
              </a:r>
              <a:r>
                <a:rPr lang="zh-CN" altLang="en-US" sz="1600" dirty="0">
                  <a:cs typeface="+mn-ea"/>
                  <a:sym typeface="+mn-lt"/>
                </a:rPr>
                <a:t>荀子。</a:t>
              </a:r>
              <a:endParaRPr lang="zh-CN" altLang="en-US" sz="1600" dirty="0">
                <a:cs typeface="+mn-ea"/>
                <a:sym typeface="+mn-lt"/>
              </a:endParaRPr>
            </a:p>
          </p:txBody>
        </p:sp>
        <p:sp>
          <p:nvSpPr>
            <p:cNvPr id="297" name="TextBox 59"/>
            <p:cNvSpPr txBox="1"/>
            <p:nvPr/>
          </p:nvSpPr>
          <p:spPr>
            <a:xfrm>
              <a:off x="1440661" y="3050703"/>
              <a:ext cx="2360930" cy="3073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lvl="0" algn="ctr">
                <a:defRPr/>
              </a:pPr>
              <a:r>
                <a:rPr lang="zh-CN" altLang="en-US" sz="2000" dirty="0">
                  <a:solidFill>
                    <a:srgbClr val="FF0000"/>
                  </a:solidFill>
                  <a:cs typeface="+mn-ea"/>
                  <a:sym typeface="+mn-lt"/>
                </a:rPr>
                <a:t>中文民族传统美德</a:t>
              </a:r>
              <a:endParaRPr lang="zh-CN" altLang="en-US" sz="2000" dirty="0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8" name="Group 64"/>
          <p:cNvGrpSpPr/>
          <p:nvPr/>
        </p:nvGrpSpPr>
        <p:grpSpPr>
          <a:xfrm>
            <a:off x="550298" y="4186808"/>
            <a:ext cx="3334027" cy="2148978"/>
            <a:chOff x="800553" y="4261379"/>
            <a:chExt cx="3334027" cy="2148978"/>
          </a:xfrm>
        </p:grpSpPr>
        <p:sp>
          <p:nvSpPr>
            <p:cNvPr id="299" name="Text Placeholder 2"/>
            <p:cNvSpPr txBox="1"/>
            <p:nvPr/>
          </p:nvSpPr>
          <p:spPr>
            <a:xfrm>
              <a:off x="800553" y="4713637"/>
              <a:ext cx="3334027" cy="16967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315" indent="-234315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lnSpc>
                  <a:spcPct val="130000"/>
                </a:lnSpc>
                <a:spcBef>
                  <a:spcPct val="20000"/>
                </a:spcBef>
                <a:defRPr/>
              </a:pPr>
              <a:r>
                <a:rPr lang="en-US" altLang="zh-CN" sz="1600" dirty="0">
                  <a:cs typeface="+mn-ea"/>
                  <a:sym typeface="+mn-lt"/>
                </a:rPr>
                <a:t>1.2018</a:t>
              </a:r>
              <a:r>
                <a:rPr lang="zh-CN" altLang="en-US" sz="1600" dirty="0">
                  <a:cs typeface="+mn-ea"/>
                  <a:sym typeface="+mn-lt"/>
                </a:rPr>
                <a:t>年教育大会</a:t>
              </a:r>
              <a:r>
                <a:rPr lang="zh-CN" altLang="en-US" sz="1600" dirty="0" smtClean="0">
                  <a:cs typeface="+mn-ea"/>
                  <a:sym typeface="+mn-lt"/>
                </a:rPr>
                <a:t>，</a:t>
              </a:r>
              <a:r>
                <a:rPr lang="zh-CN" altLang="en-US" sz="1600" dirty="0">
                  <a:cs typeface="+mn-ea"/>
                  <a:sym typeface="+mn-lt"/>
                </a:rPr>
                <a:t>习近</a:t>
              </a:r>
              <a:r>
                <a:rPr lang="zh-CN" altLang="en-US" sz="1600" dirty="0" smtClean="0">
                  <a:cs typeface="+mn-ea"/>
                  <a:sym typeface="+mn-lt"/>
                </a:rPr>
                <a:t>平总书记针对</a:t>
              </a:r>
              <a:r>
                <a:rPr lang="en-US" altLang="zh-CN" sz="1600" dirty="0">
                  <a:cs typeface="+mn-ea"/>
                  <a:sym typeface="+mn-lt"/>
                </a:rPr>
                <a:t>“</a:t>
              </a:r>
              <a:r>
                <a:rPr lang="zh-CN" altLang="en-US" sz="1600" dirty="0">
                  <a:cs typeface="+mn-ea"/>
                  <a:sym typeface="+mn-lt"/>
                </a:rPr>
                <a:t>培养什么人</a:t>
              </a:r>
              <a:r>
                <a:rPr lang="en-US" altLang="zh-CN" sz="1600" dirty="0">
                  <a:cs typeface="+mn-ea"/>
                  <a:sym typeface="+mn-lt"/>
                </a:rPr>
                <a:t>”</a:t>
              </a:r>
              <a:r>
                <a:rPr lang="zh-CN" altLang="en-US" sz="1600" dirty="0">
                  <a:cs typeface="+mn-ea"/>
                  <a:sym typeface="+mn-lt"/>
                </a:rPr>
                <a:t>提出德智体美劳全面发展的教育目标；</a:t>
              </a:r>
              <a:endParaRPr lang="zh-CN" altLang="en-US" sz="1600" dirty="0">
                <a:cs typeface="+mn-ea"/>
                <a:sym typeface="+mn-lt"/>
              </a:endParaRPr>
            </a:p>
            <a:p>
              <a:pPr lvl="0" algn="l">
                <a:lnSpc>
                  <a:spcPct val="130000"/>
                </a:lnSpc>
                <a:spcBef>
                  <a:spcPct val="20000"/>
                </a:spcBef>
                <a:defRPr/>
              </a:pPr>
              <a:r>
                <a:rPr lang="en-US" altLang="zh-CN" sz="1600" dirty="0">
                  <a:cs typeface="+mn-ea"/>
                  <a:sym typeface="+mn-lt"/>
                </a:rPr>
                <a:t>2.</a:t>
              </a:r>
              <a:r>
                <a:rPr lang="zh-CN" altLang="en-US" sz="1600" dirty="0">
                  <a:cs typeface="+mn-ea"/>
                  <a:sym typeface="+mn-lt"/>
                </a:rPr>
                <a:t>以德为先，以人为本。</a:t>
              </a:r>
              <a:endParaRPr lang="zh-CN" altLang="en-US" sz="1600" dirty="0">
                <a:cs typeface="+mn-ea"/>
                <a:sym typeface="+mn-lt"/>
              </a:endParaRPr>
            </a:p>
            <a:p>
              <a:pPr lvl="0" algn="l">
                <a:lnSpc>
                  <a:spcPct val="130000"/>
                </a:lnSpc>
                <a:spcBef>
                  <a:spcPct val="20000"/>
                </a:spcBef>
                <a:defRPr/>
              </a:pPr>
              <a:endParaRPr lang="zh-CN" altLang="en-US" sz="1600" dirty="0">
                <a:cs typeface="+mn-ea"/>
                <a:sym typeface="+mn-lt"/>
              </a:endParaRPr>
            </a:p>
          </p:txBody>
        </p:sp>
        <p:sp>
          <p:nvSpPr>
            <p:cNvPr id="300" name="TextBox 62"/>
            <p:cNvSpPr txBox="1"/>
            <p:nvPr/>
          </p:nvSpPr>
          <p:spPr>
            <a:xfrm>
              <a:off x="1316450" y="4261379"/>
              <a:ext cx="2540000" cy="30734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lvl="0" algn="r">
                <a:defRPr/>
              </a:pPr>
              <a:r>
                <a:rPr lang="zh-CN" altLang="en-US" sz="2000" dirty="0">
                  <a:solidFill>
                    <a:srgbClr val="FF0000"/>
                  </a:solidFill>
                  <a:cs typeface="+mn-ea"/>
                  <a:sym typeface="+mn-lt"/>
                </a:rPr>
                <a:t>立德树人重要组成部分</a:t>
              </a:r>
              <a:endParaRPr lang="zh-CN" altLang="en-US" sz="2000" dirty="0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1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文明素养的重要性与必要性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grpSp>
        <p:nvGrpSpPr>
          <p:cNvPr id="302" name="组合 27"/>
          <p:cNvGrpSpPr/>
          <p:nvPr/>
        </p:nvGrpSpPr>
        <p:grpSpPr>
          <a:xfrm>
            <a:off x="3888197" y="1943101"/>
            <a:ext cx="3767906" cy="3767904"/>
            <a:chOff x="4302751" y="1746538"/>
            <a:chExt cx="3636931" cy="3636931"/>
          </a:xfrm>
        </p:grpSpPr>
        <p:sp>
          <p:nvSpPr>
            <p:cNvPr id="303" name="Rectangle 6"/>
            <p:cNvSpPr>
              <a:spLocks noChangeArrowheads="1"/>
            </p:cNvSpPr>
            <p:nvPr/>
          </p:nvSpPr>
          <p:spPr bwMode="auto">
            <a:xfrm>
              <a:off x="4302751" y="1746538"/>
              <a:ext cx="3636931" cy="36369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304" name="Group 16"/>
            <p:cNvGrpSpPr/>
            <p:nvPr/>
          </p:nvGrpSpPr>
          <p:grpSpPr>
            <a:xfrm>
              <a:off x="5475928" y="2932943"/>
              <a:ext cx="1273215" cy="1275696"/>
              <a:chOff x="5475928" y="3602345"/>
              <a:chExt cx="1273215" cy="1275696"/>
            </a:xfrm>
          </p:grpSpPr>
          <p:sp>
            <p:nvSpPr>
              <p:cNvPr id="305" name="Oval 13"/>
              <p:cNvSpPr>
                <a:spLocks noChangeArrowheads="1"/>
              </p:cNvSpPr>
              <p:nvPr/>
            </p:nvSpPr>
            <p:spPr bwMode="auto">
              <a:xfrm>
                <a:off x="5475928" y="3602345"/>
                <a:ext cx="1273215" cy="127569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cs typeface="+mn-ea"/>
                  <a:sym typeface="+mn-lt"/>
                </a:endParaRPr>
              </a:p>
            </p:txBody>
          </p:sp>
          <p:grpSp>
            <p:nvGrpSpPr>
              <p:cNvPr id="306" name="Group 18"/>
              <p:cNvGrpSpPr/>
              <p:nvPr/>
            </p:nvGrpSpPr>
            <p:grpSpPr>
              <a:xfrm>
                <a:off x="5501557" y="3606478"/>
                <a:ext cx="1233530" cy="1234357"/>
                <a:chOff x="5501557" y="3606478"/>
                <a:chExt cx="1233530" cy="1234357"/>
              </a:xfrm>
            </p:grpSpPr>
            <p:sp>
              <p:nvSpPr>
                <p:cNvPr id="307" name="Oval 14"/>
                <p:cNvSpPr>
                  <a:spLocks noChangeArrowheads="1"/>
                </p:cNvSpPr>
                <p:nvPr/>
              </p:nvSpPr>
              <p:spPr bwMode="auto">
                <a:xfrm>
                  <a:off x="5501557" y="3606478"/>
                  <a:ext cx="1233530" cy="12343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8" name="Oval 15"/>
                <p:cNvSpPr>
                  <a:spLocks noChangeArrowheads="1"/>
                </p:cNvSpPr>
                <p:nvPr/>
              </p:nvSpPr>
              <p:spPr bwMode="auto">
                <a:xfrm>
                  <a:off x="5536281" y="3642029"/>
                  <a:ext cx="1164082" cy="1163256"/>
                </a:xfrm>
                <a:prstGeom prst="ellipse">
                  <a:avLst/>
                </a:prstGeom>
                <a:solidFill>
                  <a:srgbClr val="42556C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09" name="Freeform 16"/>
            <p:cNvSpPr/>
            <p:nvPr/>
          </p:nvSpPr>
          <p:spPr bwMode="auto">
            <a:xfrm>
              <a:off x="4513576" y="1897008"/>
              <a:ext cx="2440604" cy="1380694"/>
            </a:xfrm>
            <a:custGeom>
              <a:avLst/>
              <a:gdLst>
                <a:gd name="T0" fmla="*/ 1248 w 1248"/>
                <a:gd name="T1" fmla="*/ 706 h 706"/>
                <a:gd name="T2" fmla="*/ 1233 w 1248"/>
                <a:gd name="T3" fmla="*/ 520 h 706"/>
                <a:gd name="T4" fmla="*/ 1192 w 1248"/>
                <a:gd name="T5" fmla="*/ 567 h 706"/>
                <a:gd name="T6" fmla="*/ 1182 w 1248"/>
                <a:gd name="T7" fmla="*/ 542 h 706"/>
                <a:gd name="T8" fmla="*/ 623 w 1248"/>
                <a:gd name="T9" fmla="*/ 282 h 706"/>
                <a:gd name="T10" fmla="*/ 312 w 1248"/>
                <a:gd name="T11" fmla="*/ 0 h 706"/>
                <a:gd name="T12" fmla="*/ 0 w 1248"/>
                <a:gd name="T13" fmla="*/ 312 h 706"/>
                <a:gd name="T14" fmla="*/ 226 w 1248"/>
                <a:gd name="T15" fmla="*/ 612 h 706"/>
                <a:gd name="T16" fmla="*/ 226 w 1248"/>
                <a:gd name="T17" fmla="*/ 613 h 706"/>
                <a:gd name="T18" fmla="*/ 250 w 1248"/>
                <a:gd name="T19" fmla="*/ 619 h 706"/>
                <a:gd name="T20" fmla="*/ 251 w 1248"/>
                <a:gd name="T21" fmla="*/ 618 h 706"/>
                <a:gd name="T22" fmla="*/ 251 w 1248"/>
                <a:gd name="T23" fmla="*/ 619 h 706"/>
                <a:gd name="T24" fmla="*/ 511 w 1248"/>
                <a:gd name="T25" fmla="*/ 369 h 706"/>
                <a:gd name="T26" fmla="*/ 627 w 1248"/>
                <a:gd name="T27" fmla="*/ 329 h 706"/>
                <a:gd name="T28" fmla="*/ 1181 w 1248"/>
                <a:gd name="T29" fmla="*/ 572 h 706"/>
                <a:gd name="T30" fmla="*/ 1117 w 1248"/>
                <a:gd name="T31" fmla="*/ 573 h 706"/>
                <a:gd name="T32" fmla="*/ 1248 w 1248"/>
                <a:gd name="T33" fmla="*/ 70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8" h="706">
                  <a:moveTo>
                    <a:pt x="1248" y="706"/>
                  </a:moveTo>
                  <a:cubicBezTo>
                    <a:pt x="1233" y="520"/>
                    <a:pt x="1233" y="520"/>
                    <a:pt x="1233" y="520"/>
                  </a:cubicBezTo>
                  <a:cubicBezTo>
                    <a:pt x="1192" y="567"/>
                    <a:pt x="1192" y="567"/>
                    <a:pt x="1192" y="567"/>
                  </a:cubicBezTo>
                  <a:cubicBezTo>
                    <a:pt x="1188" y="556"/>
                    <a:pt x="1187" y="553"/>
                    <a:pt x="1182" y="542"/>
                  </a:cubicBezTo>
                  <a:cubicBezTo>
                    <a:pt x="1086" y="336"/>
                    <a:pt x="851" y="233"/>
                    <a:pt x="623" y="282"/>
                  </a:cubicBezTo>
                  <a:cubicBezTo>
                    <a:pt x="607" y="124"/>
                    <a:pt x="474" y="0"/>
                    <a:pt x="312" y="0"/>
                  </a:cubicBezTo>
                  <a:cubicBezTo>
                    <a:pt x="140" y="0"/>
                    <a:pt x="0" y="140"/>
                    <a:pt x="0" y="312"/>
                  </a:cubicBezTo>
                  <a:cubicBezTo>
                    <a:pt x="0" y="455"/>
                    <a:pt x="96" y="575"/>
                    <a:pt x="226" y="612"/>
                  </a:cubicBezTo>
                  <a:cubicBezTo>
                    <a:pt x="226" y="613"/>
                    <a:pt x="226" y="613"/>
                    <a:pt x="226" y="613"/>
                  </a:cubicBezTo>
                  <a:cubicBezTo>
                    <a:pt x="234" y="615"/>
                    <a:pt x="242" y="617"/>
                    <a:pt x="250" y="619"/>
                  </a:cubicBezTo>
                  <a:cubicBezTo>
                    <a:pt x="251" y="618"/>
                    <a:pt x="251" y="618"/>
                    <a:pt x="251" y="618"/>
                  </a:cubicBezTo>
                  <a:cubicBezTo>
                    <a:pt x="251" y="619"/>
                    <a:pt x="251" y="619"/>
                    <a:pt x="251" y="619"/>
                  </a:cubicBezTo>
                  <a:cubicBezTo>
                    <a:pt x="303" y="514"/>
                    <a:pt x="393" y="423"/>
                    <a:pt x="511" y="369"/>
                  </a:cubicBezTo>
                  <a:cubicBezTo>
                    <a:pt x="580" y="337"/>
                    <a:pt x="626" y="329"/>
                    <a:pt x="627" y="329"/>
                  </a:cubicBezTo>
                  <a:cubicBezTo>
                    <a:pt x="853" y="278"/>
                    <a:pt x="1082" y="370"/>
                    <a:pt x="1181" y="572"/>
                  </a:cubicBezTo>
                  <a:cubicBezTo>
                    <a:pt x="1117" y="573"/>
                    <a:pt x="1117" y="573"/>
                    <a:pt x="1117" y="573"/>
                  </a:cubicBezTo>
                  <a:cubicBezTo>
                    <a:pt x="1248" y="706"/>
                    <a:pt x="1248" y="706"/>
                    <a:pt x="1248" y="706"/>
                  </a:cubicBezTo>
                </a:path>
              </a:pathLst>
            </a:custGeom>
            <a:solidFill>
              <a:srgbClr val="42556C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10" name="Freeform 17"/>
            <p:cNvSpPr>
              <a:spLocks noEditPoints="1"/>
            </p:cNvSpPr>
            <p:nvPr/>
          </p:nvSpPr>
          <p:spPr bwMode="auto">
            <a:xfrm>
              <a:off x="4502001" y="1884607"/>
              <a:ext cx="2463754" cy="1404671"/>
            </a:xfrm>
            <a:custGeom>
              <a:avLst/>
              <a:gdLst>
                <a:gd name="T0" fmla="*/ 1254 w 1260"/>
                <a:gd name="T1" fmla="*/ 718 h 718"/>
                <a:gd name="T2" fmla="*/ 1250 w 1260"/>
                <a:gd name="T3" fmla="*/ 716 h 718"/>
                <a:gd name="T4" fmla="*/ 1119 w 1260"/>
                <a:gd name="T5" fmla="*/ 583 h 718"/>
                <a:gd name="T6" fmla="*/ 1117 w 1260"/>
                <a:gd name="T7" fmla="*/ 577 h 718"/>
                <a:gd name="T8" fmla="*/ 1123 w 1260"/>
                <a:gd name="T9" fmla="*/ 573 h 718"/>
                <a:gd name="T10" fmla="*/ 1175 w 1260"/>
                <a:gd name="T11" fmla="*/ 572 h 718"/>
                <a:gd name="T12" fmla="*/ 755 w 1260"/>
                <a:gd name="T13" fmla="*/ 327 h 718"/>
                <a:gd name="T14" fmla="*/ 634 w 1260"/>
                <a:gd name="T15" fmla="*/ 341 h 718"/>
                <a:gd name="T16" fmla="*/ 632 w 1260"/>
                <a:gd name="T17" fmla="*/ 341 h 718"/>
                <a:gd name="T18" fmla="*/ 632 w 1260"/>
                <a:gd name="T19" fmla="*/ 341 h 718"/>
                <a:gd name="T20" fmla="*/ 630 w 1260"/>
                <a:gd name="T21" fmla="*/ 342 h 718"/>
                <a:gd name="T22" fmla="*/ 630 w 1260"/>
                <a:gd name="T23" fmla="*/ 342 h 718"/>
                <a:gd name="T24" fmla="*/ 628 w 1260"/>
                <a:gd name="T25" fmla="*/ 341 h 718"/>
                <a:gd name="T26" fmla="*/ 520 w 1260"/>
                <a:gd name="T27" fmla="*/ 380 h 718"/>
                <a:gd name="T28" fmla="*/ 263 w 1260"/>
                <a:gd name="T29" fmla="*/ 627 h 718"/>
                <a:gd name="T30" fmla="*/ 257 w 1260"/>
                <a:gd name="T31" fmla="*/ 631 h 718"/>
                <a:gd name="T32" fmla="*/ 255 w 1260"/>
                <a:gd name="T33" fmla="*/ 631 h 718"/>
                <a:gd name="T34" fmla="*/ 230 w 1260"/>
                <a:gd name="T35" fmla="*/ 624 h 718"/>
                <a:gd name="T36" fmla="*/ 229 w 1260"/>
                <a:gd name="T37" fmla="*/ 624 h 718"/>
                <a:gd name="T38" fmla="*/ 0 w 1260"/>
                <a:gd name="T39" fmla="*/ 318 h 718"/>
                <a:gd name="T40" fmla="*/ 318 w 1260"/>
                <a:gd name="T41" fmla="*/ 0 h 718"/>
                <a:gd name="T42" fmla="*/ 532 w 1260"/>
                <a:gd name="T43" fmla="*/ 83 h 718"/>
                <a:gd name="T44" fmla="*/ 634 w 1260"/>
                <a:gd name="T45" fmla="*/ 280 h 718"/>
                <a:gd name="T46" fmla="*/ 742 w 1260"/>
                <a:gd name="T47" fmla="*/ 270 h 718"/>
                <a:gd name="T48" fmla="*/ 1009 w 1260"/>
                <a:gd name="T49" fmla="*/ 342 h 718"/>
                <a:gd name="T50" fmla="*/ 1193 w 1260"/>
                <a:gd name="T51" fmla="*/ 544 h 718"/>
                <a:gd name="T52" fmla="*/ 1199 w 1260"/>
                <a:gd name="T53" fmla="*/ 554 h 718"/>
                <a:gd name="T54" fmla="*/ 1202 w 1260"/>
                <a:gd name="T55" fmla="*/ 560 h 718"/>
                <a:gd name="T56" fmla="*/ 1234 w 1260"/>
                <a:gd name="T57" fmla="*/ 522 h 718"/>
                <a:gd name="T58" fmla="*/ 1241 w 1260"/>
                <a:gd name="T59" fmla="*/ 520 h 718"/>
                <a:gd name="T60" fmla="*/ 1245 w 1260"/>
                <a:gd name="T61" fmla="*/ 526 h 718"/>
                <a:gd name="T62" fmla="*/ 1260 w 1260"/>
                <a:gd name="T63" fmla="*/ 712 h 718"/>
                <a:gd name="T64" fmla="*/ 1256 w 1260"/>
                <a:gd name="T65" fmla="*/ 717 h 718"/>
                <a:gd name="T66" fmla="*/ 1254 w 1260"/>
                <a:gd name="T67" fmla="*/ 718 h 718"/>
                <a:gd name="T68" fmla="*/ 1132 w 1260"/>
                <a:gd name="T69" fmla="*/ 583 h 718"/>
                <a:gd name="T70" fmla="*/ 1247 w 1260"/>
                <a:gd name="T71" fmla="*/ 696 h 718"/>
                <a:gd name="T72" fmla="*/ 1236 w 1260"/>
                <a:gd name="T73" fmla="*/ 536 h 718"/>
                <a:gd name="T74" fmla="*/ 1204 w 1260"/>
                <a:gd name="T75" fmla="*/ 574 h 718"/>
                <a:gd name="T76" fmla="*/ 1199 w 1260"/>
                <a:gd name="T77" fmla="*/ 577 h 718"/>
                <a:gd name="T78" fmla="*/ 1196 w 1260"/>
                <a:gd name="T79" fmla="*/ 573 h 718"/>
                <a:gd name="T80" fmla="*/ 1185 w 1260"/>
                <a:gd name="T81" fmla="*/ 550 h 718"/>
                <a:gd name="T82" fmla="*/ 742 w 1260"/>
                <a:gd name="T83" fmla="*/ 282 h 718"/>
                <a:gd name="T84" fmla="*/ 630 w 1260"/>
                <a:gd name="T85" fmla="*/ 294 h 718"/>
                <a:gd name="T86" fmla="*/ 625 w 1260"/>
                <a:gd name="T87" fmla="*/ 292 h 718"/>
                <a:gd name="T88" fmla="*/ 623 w 1260"/>
                <a:gd name="T89" fmla="*/ 288 h 718"/>
                <a:gd name="T90" fmla="*/ 318 w 1260"/>
                <a:gd name="T91" fmla="*/ 12 h 718"/>
                <a:gd name="T92" fmla="*/ 12 w 1260"/>
                <a:gd name="T93" fmla="*/ 318 h 718"/>
                <a:gd name="T94" fmla="*/ 234 w 1260"/>
                <a:gd name="T95" fmla="*/ 613 h 718"/>
                <a:gd name="T96" fmla="*/ 235 w 1260"/>
                <a:gd name="T97" fmla="*/ 613 h 718"/>
                <a:gd name="T98" fmla="*/ 254 w 1260"/>
                <a:gd name="T99" fmla="*/ 618 h 718"/>
                <a:gd name="T100" fmla="*/ 515 w 1260"/>
                <a:gd name="T101" fmla="*/ 369 h 718"/>
                <a:gd name="T102" fmla="*/ 628 w 1260"/>
                <a:gd name="T103" fmla="*/ 329 h 718"/>
                <a:gd name="T104" fmla="*/ 631 w 1260"/>
                <a:gd name="T105" fmla="*/ 329 h 718"/>
                <a:gd name="T106" fmla="*/ 632 w 1260"/>
                <a:gd name="T107" fmla="*/ 329 h 718"/>
                <a:gd name="T108" fmla="*/ 755 w 1260"/>
                <a:gd name="T109" fmla="*/ 315 h 718"/>
                <a:gd name="T110" fmla="*/ 1011 w 1260"/>
                <a:gd name="T111" fmla="*/ 383 h 718"/>
                <a:gd name="T112" fmla="*/ 1190 w 1260"/>
                <a:gd name="T113" fmla="*/ 576 h 718"/>
                <a:gd name="T114" fmla="*/ 1190 w 1260"/>
                <a:gd name="T115" fmla="*/ 581 h 718"/>
                <a:gd name="T116" fmla="*/ 1184 w 1260"/>
                <a:gd name="T117" fmla="*/ 583 h 718"/>
                <a:gd name="T118" fmla="*/ 1132 w 1260"/>
                <a:gd name="T119" fmla="*/ 583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60" h="718">
                  <a:moveTo>
                    <a:pt x="1254" y="718"/>
                  </a:moveTo>
                  <a:cubicBezTo>
                    <a:pt x="1252" y="718"/>
                    <a:pt x="1251" y="717"/>
                    <a:pt x="1250" y="716"/>
                  </a:cubicBezTo>
                  <a:cubicBezTo>
                    <a:pt x="1119" y="583"/>
                    <a:pt x="1119" y="583"/>
                    <a:pt x="1119" y="583"/>
                  </a:cubicBezTo>
                  <a:cubicBezTo>
                    <a:pt x="1117" y="581"/>
                    <a:pt x="1117" y="579"/>
                    <a:pt x="1117" y="577"/>
                  </a:cubicBezTo>
                  <a:cubicBezTo>
                    <a:pt x="1118" y="575"/>
                    <a:pt x="1121" y="573"/>
                    <a:pt x="1123" y="573"/>
                  </a:cubicBezTo>
                  <a:cubicBezTo>
                    <a:pt x="1175" y="572"/>
                    <a:pt x="1175" y="572"/>
                    <a:pt x="1175" y="572"/>
                  </a:cubicBezTo>
                  <a:cubicBezTo>
                    <a:pt x="1097" y="421"/>
                    <a:pt x="937" y="327"/>
                    <a:pt x="755" y="327"/>
                  </a:cubicBezTo>
                  <a:cubicBezTo>
                    <a:pt x="715" y="327"/>
                    <a:pt x="674" y="332"/>
                    <a:pt x="634" y="341"/>
                  </a:cubicBezTo>
                  <a:cubicBezTo>
                    <a:pt x="633" y="341"/>
                    <a:pt x="633" y="341"/>
                    <a:pt x="632" y="341"/>
                  </a:cubicBezTo>
                  <a:cubicBezTo>
                    <a:pt x="632" y="341"/>
                    <a:pt x="632" y="341"/>
                    <a:pt x="632" y="341"/>
                  </a:cubicBezTo>
                  <a:cubicBezTo>
                    <a:pt x="631" y="341"/>
                    <a:pt x="631" y="342"/>
                    <a:pt x="630" y="342"/>
                  </a:cubicBezTo>
                  <a:cubicBezTo>
                    <a:pt x="630" y="342"/>
                    <a:pt x="630" y="342"/>
                    <a:pt x="630" y="342"/>
                  </a:cubicBezTo>
                  <a:cubicBezTo>
                    <a:pt x="629" y="342"/>
                    <a:pt x="629" y="342"/>
                    <a:pt x="628" y="341"/>
                  </a:cubicBezTo>
                  <a:cubicBezTo>
                    <a:pt x="596" y="349"/>
                    <a:pt x="560" y="362"/>
                    <a:pt x="520" y="380"/>
                  </a:cubicBezTo>
                  <a:cubicBezTo>
                    <a:pt x="407" y="432"/>
                    <a:pt x="316" y="520"/>
                    <a:pt x="263" y="627"/>
                  </a:cubicBezTo>
                  <a:cubicBezTo>
                    <a:pt x="262" y="630"/>
                    <a:pt x="259" y="631"/>
                    <a:pt x="257" y="631"/>
                  </a:cubicBezTo>
                  <a:cubicBezTo>
                    <a:pt x="256" y="631"/>
                    <a:pt x="256" y="631"/>
                    <a:pt x="255" y="631"/>
                  </a:cubicBezTo>
                  <a:cubicBezTo>
                    <a:pt x="247" y="629"/>
                    <a:pt x="239" y="627"/>
                    <a:pt x="230" y="624"/>
                  </a:cubicBezTo>
                  <a:cubicBezTo>
                    <a:pt x="230" y="624"/>
                    <a:pt x="229" y="624"/>
                    <a:pt x="229" y="624"/>
                  </a:cubicBezTo>
                  <a:cubicBezTo>
                    <a:pt x="94" y="584"/>
                    <a:pt x="0" y="459"/>
                    <a:pt x="0" y="318"/>
                  </a:cubicBezTo>
                  <a:cubicBezTo>
                    <a:pt x="0" y="143"/>
                    <a:pt x="143" y="0"/>
                    <a:pt x="318" y="0"/>
                  </a:cubicBezTo>
                  <a:cubicBezTo>
                    <a:pt x="398" y="0"/>
                    <a:pt x="474" y="30"/>
                    <a:pt x="532" y="83"/>
                  </a:cubicBezTo>
                  <a:cubicBezTo>
                    <a:pt x="589" y="135"/>
                    <a:pt x="625" y="205"/>
                    <a:pt x="634" y="280"/>
                  </a:cubicBezTo>
                  <a:cubicBezTo>
                    <a:pt x="670" y="273"/>
                    <a:pt x="706" y="270"/>
                    <a:pt x="742" y="270"/>
                  </a:cubicBezTo>
                  <a:cubicBezTo>
                    <a:pt x="838" y="270"/>
                    <a:pt x="930" y="295"/>
                    <a:pt x="1009" y="342"/>
                  </a:cubicBezTo>
                  <a:cubicBezTo>
                    <a:pt x="1091" y="390"/>
                    <a:pt x="1155" y="460"/>
                    <a:pt x="1193" y="544"/>
                  </a:cubicBezTo>
                  <a:cubicBezTo>
                    <a:pt x="1195" y="549"/>
                    <a:pt x="1197" y="552"/>
                    <a:pt x="1199" y="554"/>
                  </a:cubicBezTo>
                  <a:cubicBezTo>
                    <a:pt x="1200" y="556"/>
                    <a:pt x="1201" y="558"/>
                    <a:pt x="1202" y="560"/>
                  </a:cubicBezTo>
                  <a:cubicBezTo>
                    <a:pt x="1234" y="522"/>
                    <a:pt x="1234" y="522"/>
                    <a:pt x="1234" y="522"/>
                  </a:cubicBezTo>
                  <a:cubicBezTo>
                    <a:pt x="1236" y="520"/>
                    <a:pt x="1239" y="520"/>
                    <a:pt x="1241" y="520"/>
                  </a:cubicBezTo>
                  <a:cubicBezTo>
                    <a:pt x="1243" y="521"/>
                    <a:pt x="1245" y="523"/>
                    <a:pt x="1245" y="526"/>
                  </a:cubicBezTo>
                  <a:cubicBezTo>
                    <a:pt x="1260" y="712"/>
                    <a:pt x="1260" y="712"/>
                    <a:pt x="1260" y="712"/>
                  </a:cubicBezTo>
                  <a:cubicBezTo>
                    <a:pt x="1260" y="714"/>
                    <a:pt x="1259" y="716"/>
                    <a:pt x="1256" y="717"/>
                  </a:cubicBezTo>
                  <a:cubicBezTo>
                    <a:pt x="1256" y="718"/>
                    <a:pt x="1255" y="718"/>
                    <a:pt x="1254" y="718"/>
                  </a:cubicBezTo>
                  <a:close/>
                  <a:moveTo>
                    <a:pt x="1132" y="583"/>
                  </a:moveTo>
                  <a:cubicBezTo>
                    <a:pt x="1247" y="696"/>
                    <a:pt x="1247" y="696"/>
                    <a:pt x="1247" y="696"/>
                  </a:cubicBezTo>
                  <a:cubicBezTo>
                    <a:pt x="1236" y="536"/>
                    <a:pt x="1236" y="536"/>
                    <a:pt x="1236" y="536"/>
                  </a:cubicBezTo>
                  <a:cubicBezTo>
                    <a:pt x="1204" y="574"/>
                    <a:pt x="1204" y="574"/>
                    <a:pt x="1204" y="574"/>
                  </a:cubicBezTo>
                  <a:cubicBezTo>
                    <a:pt x="1203" y="575"/>
                    <a:pt x="1201" y="577"/>
                    <a:pt x="1199" y="577"/>
                  </a:cubicBezTo>
                  <a:cubicBezTo>
                    <a:pt x="1197" y="576"/>
                    <a:pt x="1196" y="575"/>
                    <a:pt x="1196" y="573"/>
                  </a:cubicBezTo>
                  <a:cubicBezTo>
                    <a:pt x="1193" y="567"/>
                    <a:pt x="1187" y="555"/>
                    <a:pt x="1185" y="550"/>
                  </a:cubicBezTo>
                  <a:cubicBezTo>
                    <a:pt x="1109" y="385"/>
                    <a:pt x="938" y="282"/>
                    <a:pt x="742" y="282"/>
                  </a:cubicBezTo>
                  <a:cubicBezTo>
                    <a:pt x="705" y="282"/>
                    <a:pt x="667" y="286"/>
                    <a:pt x="630" y="294"/>
                  </a:cubicBezTo>
                  <a:cubicBezTo>
                    <a:pt x="628" y="294"/>
                    <a:pt x="627" y="293"/>
                    <a:pt x="625" y="292"/>
                  </a:cubicBezTo>
                  <a:cubicBezTo>
                    <a:pt x="624" y="291"/>
                    <a:pt x="623" y="290"/>
                    <a:pt x="623" y="288"/>
                  </a:cubicBezTo>
                  <a:cubicBezTo>
                    <a:pt x="607" y="131"/>
                    <a:pt x="476" y="12"/>
                    <a:pt x="318" y="12"/>
                  </a:cubicBezTo>
                  <a:cubicBezTo>
                    <a:pt x="149" y="12"/>
                    <a:pt x="12" y="150"/>
                    <a:pt x="12" y="318"/>
                  </a:cubicBezTo>
                  <a:cubicBezTo>
                    <a:pt x="12" y="454"/>
                    <a:pt x="103" y="575"/>
                    <a:pt x="234" y="613"/>
                  </a:cubicBezTo>
                  <a:cubicBezTo>
                    <a:pt x="234" y="613"/>
                    <a:pt x="235" y="613"/>
                    <a:pt x="235" y="613"/>
                  </a:cubicBezTo>
                  <a:cubicBezTo>
                    <a:pt x="241" y="615"/>
                    <a:pt x="248" y="617"/>
                    <a:pt x="254" y="618"/>
                  </a:cubicBezTo>
                  <a:cubicBezTo>
                    <a:pt x="309" y="510"/>
                    <a:pt x="401" y="422"/>
                    <a:pt x="515" y="369"/>
                  </a:cubicBezTo>
                  <a:cubicBezTo>
                    <a:pt x="556" y="350"/>
                    <a:pt x="593" y="337"/>
                    <a:pt x="628" y="329"/>
                  </a:cubicBezTo>
                  <a:cubicBezTo>
                    <a:pt x="629" y="329"/>
                    <a:pt x="630" y="329"/>
                    <a:pt x="631" y="329"/>
                  </a:cubicBezTo>
                  <a:cubicBezTo>
                    <a:pt x="632" y="329"/>
                    <a:pt x="632" y="329"/>
                    <a:pt x="632" y="329"/>
                  </a:cubicBezTo>
                  <a:cubicBezTo>
                    <a:pt x="672" y="320"/>
                    <a:pt x="714" y="315"/>
                    <a:pt x="755" y="315"/>
                  </a:cubicBezTo>
                  <a:cubicBezTo>
                    <a:pt x="847" y="315"/>
                    <a:pt x="935" y="339"/>
                    <a:pt x="1011" y="383"/>
                  </a:cubicBezTo>
                  <a:cubicBezTo>
                    <a:pt x="1089" y="428"/>
                    <a:pt x="1150" y="495"/>
                    <a:pt x="1190" y="576"/>
                  </a:cubicBezTo>
                  <a:cubicBezTo>
                    <a:pt x="1191" y="578"/>
                    <a:pt x="1191" y="579"/>
                    <a:pt x="1190" y="581"/>
                  </a:cubicBezTo>
                  <a:cubicBezTo>
                    <a:pt x="1189" y="583"/>
                    <a:pt x="1186" y="583"/>
                    <a:pt x="1184" y="583"/>
                  </a:cubicBezTo>
                  <a:lnTo>
                    <a:pt x="1132" y="5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1" name="Freeform 18"/>
            <p:cNvSpPr/>
            <p:nvPr/>
          </p:nvSpPr>
          <p:spPr bwMode="auto">
            <a:xfrm>
              <a:off x="6416784" y="1920158"/>
              <a:ext cx="1378214" cy="2442258"/>
            </a:xfrm>
            <a:custGeom>
              <a:avLst/>
              <a:gdLst>
                <a:gd name="T0" fmla="*/ 0 w 705"/>
                <a:gd name="T1" fmla="*/ 1249 h 1249"/>
                <a:gd name="T2" fmla="*/ 186 w 705"/>
                <a:gd name="T3" fmla="*/ 1234 h 1249"/>
                <a:gd name="T4" fmla="*/ 138 w 705"/>
                <a:gd name="T5" fmla="*/ 1192 h 1249"/>
                <a:gd name="T6" fmla="*/ 163 w 705"/>
                <a:gd name="T7" fmla="*/ 1182 h 1249"/>
                <a:gd name="T8" fmla="*/ 423 w 705"/>
                <a:gd name="T9" fmla="*/ 623 h 1249"/>
                <a:gd name="T10" fmla="*/ 704 w 705"/>
                <a:gd name="T11" fmla="*/ 312 h 1249"/>
                <a:gd name="T12" fmla="*/ 392 w 705"/>
                <a:gd name="T13" fmla="*/ 0 h 1249"/>
                <a:gd name="T14" fmla="*/ 92 w 705"/>
                <a:gd name="T15" fmla="*/ 227 h 1249"/>
                <a:gd name="T16" fmla="*/ 92 w 705"/>
                <a:gd name="T17" fmla="*/ 227 h 1249"/>
                <a:gd name="T18" fmla="*/ 86 w 705"/>
                <a:gd name="T19" fmla="*/ 251 h 1249"/>
                <a:gd name="T20" fmla="*/ 86 w 705"/>
                <a:gd name="T21" fmla="*/ 251 h 1249"/>
                <a:gd name="T22" fmla="*/ 86 w 705"/>
                <a:gd name="T23" fmla="*/ 252 h 1249"/>
                <a:gd name="T24" fmla="*/ 336 w 705"/>
                <a:gd name="T25" fmla="*/ 512 h 1249"/>
                <a:gd name="T26" fmla="*/ 376 w 705"/>
                <a:gd name="T27" fmla="*/ 627 h 1249"/>
                <a:gd name="T28" fmla="*/ 134 w 705"/>
                <a:gd name="T29" fmla="*/ 1182 h 1249"/>
                <a:gd name="T30" fmla="*/ 133 w 705"/>
                <a:gd name="T31" fmla="*/ 1118 h 1249"/>
                <a:gd name="T32" fmla="*/ 0 w 705"/>
                <a:gd name="T33" fmla="*/ 1249 h 1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5" h="1249">
                  <a:moveTo>
                    <a:pt x="0" y="1249"/>
                  </a:moveTo>
                  <a:cubicBezTo>
                    <a:pt x="186" y="1234"/>
                    <a:pt x="186" y="1234"/>
                    <a:pt x="186" y="1234"/>
                  </a:cubicBezTo>
                  <a:cubicBezTo>
                    <a:pt x="138" y="1192"/>
                    <a:pt x="138" y="1192"/>
                    <a:pt x="138" y="1192"/>
                  </a:cubicBezTo>
                  <a:cubicBezTo>
                    <a:pt x="149" y="1188"/>
                    <a:pt x="152" y="1187"/>
                    <a:pt x="163" y="1182"/>
                  </a:cubicBezTo>
                  <a:cubicBezTo>
                    <a:pt x="370" y="1087"/>
                    <a:pt x="472" y="851"/>
                    <a:pt x="423" y="623"/>
                  </a:cubicBezTo>
                  <a:cubicBezTo>
                    <a:pt x="581" y="608"/>
                    <a:pt x="705" y="474"/>
                    <a:pt x="704" y="312"/>
                  </a:cubicBezTo>
                  <a:cubicBezTo>
                    <a:pt x="704" y="140"/>
                    <a:pt x="564" y="0"/>
                    <a:pt x="392" y="0"/>
                  </a:cubicBezTo>
                  <a:cubicBezTo>
                    <a:pt x="249" y="1"/>
                    <a:pt x="129" y="96"/>
                    <a:pt x="92" y="227"/>
                  </a:cubicBezTo>
                  <a:cubicBezTo>
                    <a:pt x="92" y="227"/>
                    <a:pt x="92" y="227"/>
                    <a:pt x="92" y="227"/>
                  </a:cubicBezTo>
                  <a:cubicBezTo>
                    <a:pt x="90" y="235"/>
                    <a:pt x="88" y="243"/>
                    <a:pt x="86" y="251"/>
                  </a:cubicBezTo>
                  <a:cubicBezTo>
                    <a:pt x="86" y="251"/>
                    <a:pt x="86" y="251"/>
                    <a:pt x="86" y="251"/>
                  </a:cubicBezTo>
                  <a:cubicBezTo>
                    <a:pt x="86" y="252"/>
                    <a:pt x="86" y="252"/>
                    <a:pt x="86" y="252"/>
                  </a:cubicBezTo>
                  <a:cubicBezTo>
                    <a:pt x="191" y="304"/>
                    <a:pt x="281" y="394"/>
                    <a:pt x="336" y="512"/>
                  </a:cubicBezTo>
                  <a:cubicBezTo>
                    <a:pt x="368" y="580"/>
                    <a:pt x="376" y="626"/>
                    <a:pt x="376" y="627"/>
                  </a:cubicBezTo>
                  <a:cubicBezTo>
                    <a:pt x="427" y="854"/>
                    <a:pt x="335" y="1083"/>
                    <a:pt x="134" y="1182"/>
                  </a:cubicBezTo>
                  <a:cubicBezTo>
                    <a:pt x="133" y="1118"/>
                    <a:pt x="133" y="1118"/>
                    <a:pt x="133" y="1118"/>
                  </a:cubicBezTo>
                  <a:cubicBezTo>
                    <a:pt x="0" y="1249"/>
                    <a:pt x="0" y="1249"/>
                    <a:pt x="0" y="1249"/>
                  </a:cubicBezTo>
                </a:path>
              </a:pathLst>
            </a:custGeom>
            <a:solidFill>
              <a:srgbClr val="42556C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2" name="Freeform 19"/>
            <p:cNvSpPr>
              <a:spLocks noEditPoints="1"/>
            </p:cNvSpPr>
            <p:nvPr/>
          </p:nvSpPr>
          <p:spPr bwMode="auto">
            <a:xfrm>
              <a:off x="6404382" y="1908583"/>
              <a:ext cx="1400537" cy="2466234"/>
            </a:xfrm>
            <a:custGeom>
              <a:avLst/>
              <a:gdLst>
                <a:gd name="T0" fmla="*/ 0 w 716"/>
                <a:gd name="T1" fmla="*/ 1255 h 1261"/>
                <a:gd name="T2" fmla="*/ 1 w 716"/>
                <a:gd name="T3" fmla="*/ 1251 h 1261"/>
                <a:gd name="T4" fmla="*/ 134 w 716"/>
                <a:gd name="T5" fmla="*/ 1119 h 1261"/>
                <a:gd name="T6" fmla="*/ 141 w 716"/>
                <a:gd name="T7" fmla="*/ 1118 h 1261"/>
                <a:gd name="T8" fmla="*/ 145 w 716"/>
                <a:gd name="T9" fmla="*/ 1124 h 1261"/>
                <a:gd name="T10" fmla="*/ 145 w 716"/>
                <a:gd name="T11" fmla="*/ 1176 h 1261"/>
                <a:gd name="T12" fmla="*/ 390 w 716"/>
                <a:gd name="T13" fmla="*/ 755 h 1261"/>
                <a:gd name="T14" fmla="*/ 376 w 716"/>
                <a:gd name="T15" fmla="*/ 635 h 1261"/>
                <a:gd name="T16" fmla="*/ 376 w 716"/>
                <a:gd name="T17" fmla="*/ 633 h 1261"/>
                <a:gd name="T18" fmla="*/ 376 w 716"/>
                <a:gd name="T19" fmla="*/ 632 h 1261"/>
                <a:gd name="T20" fmla="*/ 375 w 716"/>
                <a:gd name="T21" fmla="*/ 630 h 1261"/>
                <a:gd name="T22" fmla="*/ 375 w 716"/>
                <a:gd name="T23" fmla="*/ 630 h 1261"/>
                <a:gd name="T24" fmla="*/ 376 w 716"/>
                <a:gd name="T25" fmla="*/ 629 h 1261"/>
                <a:gd name="T26" fmla="*/ 337 w 716"/>
                <a:gd name="T27" fmla="*/ 520 h 1261"/>
                <a:gd name="T28" fmla="*/ 89 w 716"/>
                <a:gd name="T29" fmla="*/ 263 h 1261"/>
                <a:gd name="T30" fmla="*/ 86 w 716"/>
                <a:gd name="T31" fmla="*/ 258 h 1261"/>
                <a:gd name="T32" fmla="*/ 86 w 716"/>
                <a:gd name="T33" fmla="*/ 256 h 1261"/>
                <a:gd name="T34" fmla="*/ 92 w 716"/>
                <a:gd name="T35" fmla="*/ 231 h 1261"/>
                <a:gd name="T36" fmla="*/ 93 w 716"/>
                <a:gd name="T37" fmla="*/ 230 h 1261"/>
                <a:gd name="T38" fmla="*/ 398 w 716"/>
                <a:gd name="T39" fmla="*/ 0 h 1261"/>
                <a:gd name="T40" fmla="*/ 716 w 716"/>
                <a:gd name="T41" fmla="*/ 318 h 1261"/>
                <a:gd name="T42" fmla="*/ 634 w 716"/>
                <a:gd name="T43" fmla="*/ 533 h 1261"/>
                <a:gd name="T44" fmla="*/ 437 w 716"/>
                <a:gd name="T45" fmla="*/ 634 h 1261"/>
                <a:gd name="T46" fmla="*/ 447 w 716"/>
                <a:gd name="T47" fmla="*/ 743 h 1261"/>
                <a:gd name="T48" fmla="*/ 376 w 716"/>
                <a:gd name="T49" fmla="*/ 1010 h 1261"/>
                <a:gd name="T50" fmla="*/ 173 w 716"/>
                <a:gd name="T51" fmla="*/ 1194 h 1261"/>
                <a:gd name="T52" fmla="*/ 163 w 716"/>
                <a:gd name="T53" fmla="*/ 1199 h 1261"/>
                <a:gd name="T54" fmla="*/ 158 w 716"/>
                <a:gd name="T55" fmla="*/ 1202 h 1261"/>
                <a:gd name="T56" fmla="*/ 196 w 716"/>
                <a:gd name="T57" fmla="*/ 1235 h 1261"/>
                <a:gd name="T58" fmla="*/ 197 w 716"/>
                <a:gd name="T59" fmla="*/ 1242 h 1261"/>
                <a:gd name="T60" fmla="*/ 192 w 716"/>
                <a:gd name="T61" fmla="*/ 1246 h 1261"/>
                <a:gd name="T62" fmla="*/ 6 w 716"/>
                <a:gd name="T63" fmla="*/ 1261 h 1261"/>
                <a:gd name="T64" fmla="*/ 0 w 716"/>
                <a:gd name="T65" fmla="*/ 1257 h 1261"/>
                <a:gd name="T66" fmla="*/ 0 w 716"/>
                <a:gd name="T67" fmla="*/ 1255 h 1261"/>
                <a:gd name="T68" fmla="*/ 135 w 716"/>
                <a:gd name="T69" fmla="*/ 1133 h 1261"/>
                <a:gd name="T70" fmla="*/ 22 w 716"/>
                <a:gd name="T71" fmla="*/ 1248 h 1261"/>
                <a:gd name="T72" fmla="*/ 182 w 716"/>
                <a:gd name="T73" fmla="*/ 1236 h 1261"/>
                <a:gd name="T74" fmla="*/ 144 w 716"/>
                <a:gd name="T75" fmla="*/ 1205 h 1261"/>
                <a:gd name="T76" fmla="*/ 141 w 716"/>
                <a:gd name="T77" fmla="*/ 1200 h 1261"/>
                <a:gd name="T78" fmla="*/ 145 w 716"/>
                <a:gd name="T79" fmla="*/ 1196 h 1261"/>
                <a:gd name="T80" fmla="*/ 168 w 716"/>
                <a:gd name="T81" fmla="*/ 1186 h 1261"/>
                <a:gd name="T82" fmla="*/ 435 w 716"/>
                <a:gd name="T83" fmla="*/ 743 h 1261"/>
                <a:gd name="T84" fmla="*/ 424 w 716"/>
                <a:gd name="T85" fmla="*/ 630 h 1261"/>
                <a:gd name="T86" fmla="*/ 425 w 716"/>
                <a:gd name="T87" fmla="*/ 626 h 1261"/>
                <a:gd name="T88" fmla="*/ 429 w 716"/>
                <a:gd name="T89" fmla="*/ 623 h 1261"/>
                <a:gd name="T90" fmla="*/ 704 w 716"/>
                <a:gd name="T91" fmla="*/ 318 h 1261"/>
                <a:gd name="T92" fmla="*/ 398 w 716"/>
                <a:gd name="T93" fmla="*/ 12 h 1261"/>
                <a:gd name="T94" fmla="*/ 104 w 716"/>
                <a:gd name="T95" fmla="*/ 234 h 1261"/>
                <a:gd name="T96" fmla="*/ 103 w 716"/>
                <a:gd name="T97" fmla="*/ 236 h 1261"/>
                <a:gd name="T98" fmla="*/ 99 w 716"/>
                <a:gd name="T99" fmla="*/ 255 h 1261"/>
                <a:gd name="T100" fmla="*/ 347 w 716"/>
                <a:gd name="T101" fmla="*/ 515 h 1261"/>
                <a:gd name="T102" fmla="*/ 388 w 716"/>
                <a:gd name="T103" fmla="*/ 628 h 1261"/>
                <a:gd name="T104" fmla="*/ 388 w 716"/>
                <a:gd name="T105" fmla="*/ 632 h 1261"/>
                <a:gd name="T106" fmla="*/ 388 w 716"/>
                <a:gd name="T107" fmla="*/ 632 h 1261"/>
                <a:gd name="T108" fmla="*/ 402 w 716"/>
                <a:gd name="T109" fmla="*/ 755 h 1261"/>
                <a:gd name="T110" fmla="*/ 335 w 716"/>
                <a:gd name="T111" fmla="*/ 1011 h 1261"/>
                <a:gd name="T112" fmla="*/ 142 w 716"/>
                <a:gd name="T113" fmla="*/ 1190 h 1261"/>
                <a:gd name="T114" fmla="*/ 136 w 716"/>
                <a:gd name="T115" fmla="*/ 1191 h 1261"/>
                <a:gd name="T116" fmla="*/ 135 w 716"/>
                <a:gd name="T117" fmla="*/ 1184 h 1261"/>
                <a:gd name="T118" fmla="*/ 135 w 716"/>
                <a:gd name="T119" fmla="*/ 1133 h 1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6" h="1261">
                  <a:moveTo>
                    <a:pt x="0" y="1255"/>
                  </a:moveTo>
                  <a:cubicBezTo>
                    <a:pt x="0" y="1253"/>
                    <a:pt x="0" y="1252"/>
                    <a:pt x="1" y="1251"/>
                  </a:cubicBezTo>
                  <a:cubicBezTo>
                    <a:pt x="134" y="1119"/>
                    <a:pt x="134" y="1119"/>
                    <a:pt x="134" y="1119"/>
                  </a:cubicBezTo>
                  <a:cubicBezTo>
                    <a:pt x="136" y="1118"/>
                    <a:pt x="139" y="1117"/>
                    <a:pt x="141" y="1118"/>
                  </a:cubicBezTo>
                  <a:cubicBezTo>
                    <a:pt x="143" y="1119"/>
                    <a:pt x="145" y="1121"/>
                    <a:pt x="145" y="1124"/>
                  </a:cubicBezTo>
                  <a:cubicBezTo>
                    <a:pt x="145" y="1176"/>
                    <a:pt x="145" y="1176"/>
                    <a:pt x="145" y="1176"/>
                  </a:cubicBezTo>
                  <a:cubicBezTo>
                    <a:pt x="297" y="1097"/>
                    <a:pt x="390" y="937"/>
                    <a:pt x="390" y="755"/>
                  </a:cubicBezTo>
                  <a:cubicBezTo>
                    <a:pt x="390" y="715"/>
                    <a:pt x="385" y="675"/>
                    <a:pt x="376" y="635"/>
                  </a:cubicBezTo>
                  <a:cubicBezTo>
                    <a:pt x="376" y="634"/>
                    <a:pt x="376" y="633"/>
                    <a:pt x="376" y="633"/>
                  </a:cubicBezTo>
                  <a:cubicBezTo>
                    <a:pt x="376" y="632"/>
                    <a:pt x="376" y="632"/>
                    <a:pt x="376" y="632"/>
                  </a:cubicBezTo>
                  <a:cubicBezTo>
                    <a:pt x="376" y="632"/>
                    <a:pt x="375" y="631"/>
                    <a:pt x="375" y="630"/>
                  </a:cubicBezTo>
                  <a:cubicBezTo>
                    <a:pt x="375" y="630"/>
                    <a:pt x="375" y="630"/>
                    <a:pt x="375" y="630"/>
                  </a:cubicBezTo>
                  <a:cubicBezTo>
                    <a:pt x="375" y="630"/>
                    <a:pt x="375" y="629"/>
                    <a:pt x="376" y="629"/>
                  </a:cubicBezTo>
                  <a:cubicBezTo>
                    <a:pt x="368" y="596"/>
                    <a:pt x="355" y="560"/>
                    <a:pt x="337" y="520"/>
                  </a:cubicBezTo>
                  <a:cubicBezTo>
                    <a:pt x="285" y="408"/>
                    <a:pt x="197" y="317"/>
                    <a:pt x="89" y="263"/>
                  </a:cubicBezTo>
                  <a:cubicBezTo>
                    <a:pt x="87" y="262"/>
                    <a:pt x="86" y="260"/>
                    <a:pt x="86" y="258"/>
                  </a:cubicBezTo>
                  <a:cubicBezTo>
                    <a:pt x="86" y="257"/>
                    <a:pt x="86" y="257"/>
                    <a:pt x="86" y="256"/>
                  </a:cubicBezTo>
                  <a:cubicBezTo>
                    <a:pt x="88" y="248"/>
                    <a:pt x="90" y="240"/>
                    <a:pt x="92" y="231"/>
                  </a:cubicBezTo>
                  <a:cubicBezTo>
                    <a:pt x="92" y="230"/>
                    <a:pt x="93" y="230"/>
                    <a:pt x="93" y="230"/>
                  </a:cubicBezTo>
                  <a:cubicBezTo>
                    <a:pt x="132" y="95"/>
                    <a:pt x="257" y="1"/>
                    <a:pt x="398" y="0"/>
                  </a:cubicBezTo>
                  <a:cubicBezTo>
                    <a:pt x="573" y="0"/>
                    <a:pt x="716" y="143"/>
                    <a:pt x="716" y="318"/>
                  </a:cubicBezTo>
                  <a:cubicBezTo>
                    <a:pt x="716" y="398"/>
                    <a:pt x="687" y="474"/>
                    <a:pt x="634" y="533"/>
                  </a:cubicBezTo>
                  <a:cubicBezTo>
                    <a:pt x="582" y="589"/>
                    <a:pt x="512" y="625"/>
                    <a:pt x="437" y="634"/>
                  </a:cubicBezTo>
                  <a:cubicBezTo>
                    <a:pt x="444" y="670"/>
                    <a:pt x="447" y="706"/>
                    <a:pt x="447" y="743"/>
                  </a:cubicBezTo>
                  <a:cubicBezTo>
                    <a:pt x="448" y="838"/>
                    <a:pt x="423" y="931"/>
                    <a:pt x="376" y="1010"/>
                  </a:cubicBezTo>
                  <a:cubicBezTo>
                    <a:pt x="327" y="1092"/>
                    <a:pt x="257" y="1155"/>
                    <a:pt x="173" y="1194"/>
                  </a:cubicBezTo>
                  <a:cubicBezTo>
                    <a:pt x="169" y="1196"/>
                    <a:pt x="166" y="1198"/>
                    <a:pt x="163" y="1199"/>
                  </a:cubicBezTo>
                  <a:cubicBezTo>
                    <a:pt x="161" y="1200"/>
                    <a:pt x="160" y="1201"/>
                    <a:pt x="158" y="1202"/>
                  </a:cubicBezTo>
                  <a:cubicBezTo>
                    <a:pt x="196" y="1235"/>
                    <a:pt x="196" y="1235"/>
                    <a:pt x="196" y="1235"/>
                  </a:cubicBezTo>
                  <a:cubicBezTo>
                    <a:pt x="197" y="1237"/>
                    <a:pt x="198" y="1239"/>
                    <a:pt x="197" y="1242"/>
                  </a:cubicBezTo>
                  <a:cubicBezTo>
                    <a:pt x="197" y="1244"/>
                    <a:pt x="195" y="1245"/>
                    <a:pt x="192" y="1246"/>
                  </a:cubicBezTo>
                  <a:cubicBezTo>
                    <a:pt x="6" y="1261"/>
                    <a:pt x="6" y="1261"/>
                    <a:pt x="6" y="1261"/>
                  </a:cubicBezTo>
                  <a:cubicBezTo>
                    <a:pt x="4" y="1261"/>
                    <a:pt x="1" y="1260"/>
                    <a:pt x="0" y="1257"/>
                  </a:cubicBezTo>
                  <a:cubicBezTo>
                    <a:pt x="0" y="1257"/>
                    <a:pt x="0" y="1256"/>
                    <a:pt x="0" y="1255"/>
                  </a:cubicBezTo>
                  <a:close/>
                  <a:moveTo>
                    <a:pt x="135" y="1133"/>
                  </a:moveTo>
                  <a:cubicBezTo>
                    <a:pt x="22" y="1248"/>
                    <a:pt x="22" y="1248"/>
                    <a:pt x="22" y="1248"/>
                  </a:cubicBezTo>
                  <a:cubicBezTo>
                    <a:pt x="182" y="1236"/>
                    <a:pt x="182" y="1236"/>
                    <a:pt x="182" y="1236"/>
                  </a:cubicBezTo>
                  <a:cubicBezTo>
                    <a:pt x="144" y="1205"/>
                    <a:pt x="144" y="1205"/>
                    <a:pt x="144" y="1205"/>
                  </a:cubicBezTo>
                  <a:cubicBezTo>
                    <a:pt x="142" y="1204"/>
                    <a:pt x="141" y="1202"/>
                    <a:pt x="141" y="1200"/>
                  </a:cubicBezTo>
                  <a:cubicBezTo>
                    <a:pt x="141" y="1198"/>
                    <a:pt x="143" y="1197"/>
                    <a:pt x="145" y="1196"/>
                  </a:cubicBezTo>
                  <a:cubicBezTo>
                    <a:pt x="151" y="1194"/>
                    <a:pt x="163" y="1188"/>
                    <a:pt x="168" y="1186"/>
                  </a:cubicBezTo>
                  <a:cubicBezTo>
                    <a:pt x="333" y="1109"/>
                    <a:pt x="436" y="938"/>
                    <a:pt x="435" y="743"/>
                  </a:cubicBezTo>
                  <a:cubicBezTo>
                    <a:pt x="435" y="705"/>
                    <a:pt x="431" y="667"/>
                    <a:pt x="424" y="630"/>
                  </a:cubicBezTo>
                  <a:cubicBezTo>
                    <a:pt x="423" y="629"/>
                    <a:pt x="424" y="627"/>
                    <a:pt x="425" y="626"/>
                  </a:cubicBezTo>
                  <a:cubicBezTo>
                    <a:pt x="426" y="624"/>
                    <a:pt x="427" y="623"/>
                    <a:pt x="429" y="623"/>
                  </a:cubicBezTo>
                  <a:cubicBezTo>
                    <a:pt x="586" y="608"/>
                    <a:pt x="705" y="477"/>
                    <a:pt x="704" y="318"/>
                  </a:cubicBezTo>
                  <a:cubicBezTo>
                    <a:pt x="704" y="149"/>
                    <a:pt x="567" y="12"/>
                    <a:pt x="398" y="12"/>
                  </a:cubicBezTo>
                  <a:cubicBezTo>
                    <a:pt x="262" y="13"/>
                    <a:pt x="141" y="104"/>
                    <a:pt x="104" y="234"/>
                  </a:cubicBezTo>
                  <a:cubicBezTo>
                    <a:pt x="104" y="235"/>
                    <a:pt x="104" y="235"/>
                    <a:pt x="103" y="236"/>
                  </a:cubicBezTo>
                  <a:cubicBezTo>
                    <a:pt x="102" y="242"/>
                    <a:pt x="100" y="249"/>
                    <a:pt x="99" y="255"/>
                  </a:cubicBezTo>
                  <a:cubicBezTo>
                    <a:pt x="207" y="309"/>
                    <a:pt x="295" y="402"/>
                    <a:pt x="347" y="515"/>
                  </a:cubicBezTo>
                  <a:cubicBezTo>
                    <a:pt x="367" y="557"/>
                    <a:pt x="380" y="594"/>
                    <a:pt x="388" y="628"/>
                  </a:cubicBezTo>
                  <a:cubicBezTo>
                    <a:pt x="388" y="629"/>
                    <a:pt x="388" y="631"/>
                    <a:pt x="388" y="632"/>
                  </a:cubicBezTo>
                  <a:cubicBezTo>
                    <a:pt x="388" y="632"/>
                    <a:pt x="388" y="632"/>
                    <a:pt x="388" y="632"/>
                  </a:cubicBezTo>
                  <a:cubicBezTo>
                    <a:pt x="397" y="673"/>
                    <a:pt x="402" y="714"/>
                    <a:pt x="402" y="755"/>
                  </a:cubicBezTo>
                  <a:cubicBezTo>
                    <a:pt x="402" y="847"/>
                    <a:pt x="379" y="936"/>
                    <a:pt x="335" y="1011"/>
                  </a:cubicBezTo>
                  <a:cubicBezTo>
                    <a:pt x="289" y="1089"/>
                    <a:pt x="222" y="1151"/>
                    <a:pt x="142" y="1190"/>
                  </a:cubicBezTo>
                  <a:cubicBezTo>
                    <a:pt x="140" y="1191"/>
                    <a:pt x="138" y="1192"/>
                    <a:pt x="136" y="1191"/>
                  </a:cubicBezTo>
                  <a:cubicBezTo>
                    <a:pt x="135" y="1190"/>
                    <a:pt x="135" y="1186"/>
                    <a:pt x="135" y="1184"/>
                  </a:cubicBezTo>
                  <a:lnTo>
                    <a:pt x="135" y="1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3" name="Freeform 20"/>
            <p:cNvSpPr/>
            <p:nvPr/>
          </p:nvSpPr>
          <p:spPr bwMode="auto">
            <a:xfrm>
              <a:off x="5328764" y="3862224"/>
              <a:ext cx="2484423" cy="1316207"/>
            </a:xfrm>
            <a:custGeom>
              <a:avLst/>
              <a:gdLst>
                <a:gd name="T0" fmla="*/ 0 w 1270"/>
                <a:gd name="T1" fmla="*/ 0 h 673"/>
                <a:gd name="T2" fmla="*/ 23 w 1270"/>
                <a:gd name="T3" fmla="*/ 185 h 673"/>
                <a:gd name="T4" fmla="*/ 62 w 1270"/>
                <a:gd name="T5" fmla="*/ 136 h 673"/>
                <a:gd name="T6" fmla="*/ 73 w 1270"/>
                <a:gd name="T7" fmla="*/ 160 h 673"/>
                <a:gd name="T8" fmla="*/ 642 w 1270"/>
                <a:gd name="T9" fmla="*/ 398 h 673"/>
                <a:gd name="T10" fmla="*/ 964 w 1270"/>
                <a:gd name="T11" fmla="*/ 666 h 673"/>
                <a:gd name="T12" fmla="*/ 1263 w 1270"/>
                <a:gd name="T13" fmla="*/ 341 h 673"/>
                <a:gd name="T14" fmla="*/ 1025 w 1270"/>
                <a:gd name="T15" fmla="*/ 51 h 673"/>
                <a:gd name="T16" fmla="*/ 1025 w 1270"/>
                <a:gd name="T17" fmla="*/ 51 h 673"/>
                <a:gd name="T18" fmla="*/ 1000 w 1270"/>
                <a:gd name="T19" fmla="*/ 46 h 673"/>
                <a:gd name="T20" fmla="*/ 1000 w 1270"/>
                <a:gd name="T21" fmla="*/ 46 h 673"/>
                <a:gd name="T22" fmla="*/ 999 w 1270"/>
                <a:gd name="T23" fmla="*/ 46 h 673"/>
                <a:gd name="T24" fmla="*/ 750 w 1270"/>
                <a:gd name="T25" fmla="*/ 306 h 673"/>
                <a:gd name="T26" fmla="*/ 636 w 1270"/>
                <a:gd name="T27" fmla="*/ 351 h 673"/>
                <a:gd name="T28" fmla="*/ 72 w 1270"/>
                <a:gd name="T29" fmla="*/ 131 h 673"/>
                <a:gd name="T30" fmla="*/ 136 w 1270"/>
                <a:gd name="T31" fmla="*/ 127 h 673"/>
                <a:gd name="T32" fmla="*/ 0 w 1270"/>
                <a:gd name="T3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0" h="673">
                  <a:moveTo>
                    <a:pt x="0" y="0"/>
                  </a:moveTo>
                  <a:cubicBezTo>
                    <a:pt x="23" y="185"/>
                    <a:pt x="23" y="185"/>
                    <a:pt x="23" y="185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6" y="147"/>
                    <a:pt x="67" y="150"/>
                    <a:pt x="73" y="160"/>
                  </a:cubicBezTo>
                  <a:cubicBezTo>
                    <a:pt x="177" y="363"/>
                    <a:pt x="416" y="456"/>
                    <a:pt x="642" y="398"/>
                  </a:cubicBezTo>
                  <a:cubicBezTo>
                    <a:pt x="664" y="555"/>
                    <a:pt x="802" y="673"/>
                    <a:pt x="964" y="666"/>
                  </a:cubicBezTo>
                  <a:cubicBezTo>
                    <a:pt x="1136" y="659"/>
                    <a:pt x="1270" y="514"/>
                    <a:pt x="1263" y="341"/>
                  </a:cubicBezTo>
                  <a:cubicBezTo>
                    <a:pt x="1257" y="199"/>
                    <a:pt x="1157" y="83"/>
                    <a:pt x="1025" y="51"/>
                  </a:cubicBezTo>
                  <a:cubicBezTo>
                    <a:pt x="1025" y="51"/>
                    <a:pt x="1025" y="51"/>
                    <a:pt x="1025" y="51"/>
                  </a:cubicBezTo>
                  <a:cubicBezTo>
                    <a:pt x="1017" y="49"/>
                    <a:pt x="1009" y="47"/>
                    <a:pt x="1000" y="46"/>
                  </a:cubicBezTo>
                  <a:cubicBezTo>
                    <a:pt x="1000" y="46"/>
                    <a:pt x="1000" y="46"/>
                    <a:pt x="1000" y="46"/>
                  </a:cubicBezTo>
                  <a:cubicBezTo>
                    <a:pt x="999" y="46"/>
                    <a:pt x="999" y="46"/>
                    <a:pt x="999" y="46"/>
                  </a:cubicBezTo>
                  <a:cubicBezTo>
                    <a:pt x="952" y="153"/>
                    <a:pt x="866" y="247"/>
                    <a:pt x="750" y="306"/>
                  </a:cubicBezTo>
                  <a:cubicBezTo>
                    <a:pt x="683" y="341"/>
                    <a:pt x="637" y="351"/>
                    <a:pt x="636" y="351"/>
                  </a:cubicBezTo>
                  <a:cubicBezTo>
                    <a:pt x="412" y="411"/>
                    <a:pt x="180" y="328"/>
                    <a:pt x="72" y="131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2556C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4" name="Freeform 21"/>
            <p:cNvSpPr>
              <a:spLocks noEditPoints="1"/>
            </p:cNvSpPr>
            <p:nvPr/>
          </p:nvSpPr>
          <p:spPr bwMode="auto">
            <a:xfrm>
              <a:off x="5317189" y="3850650"/>
              <a:ext cx="2507572" cy="1331915"/>
            </a:xfrm>
            <a:custGeom>
              <a:avLst/>
              <a:gdLst>
                <a:gd name="T0" fmla="*/ 6 w 1282"/>
                <a:gd name="T1" fmla="*/ 0 h 681"/>
                <a:gd name="T2" fmla="*/ 10 w 1282"/>
                <a:gd name="T3" fmla="*/ 1 h 681"/>
                <a:gd name="T4" fmla="*/ 146 w 1282"/>
                <a:gd name="T5" fmla="*/ 129 h 681"/>
                <a:gd name="T6" fmla="*/ 148 w 1282"/>
                <a:gd name="T7" fmla="*/ 135 h 681"/>
                <a:gd name="T8" fmla="*/ 143 w 1282"/>
                <a:gd name="T9" fmla="*/ 139 h 681"/>
                <a:gd name="T10" fmla="*/ 90 w 1282"/>
                <a:gd name="T11" fmla="*/ 142 h 681"/>
                <a:gd name="T12" fmla="*/ 521 w 1282"/>
                <a:gd name="T13" fmla="*/ 369 h 681"/>
                <a:gd name="T14" fmla="*/ 641 w 1282"/>
                <a:gd name="T15" fmla="*/ 351 h 681"/>
                <a:gd name="T16" fmla="*/ 643 w 1282"/>
                <a:gd name="T17" fmla="*/ 350 h 681"/>
                <a:gd name="T18" fmla="*/ 643 w 1282"/>
                <a:gd name="T19" fmla="*/ 350 h 681"/>
                <a:gd name="T20" fmla="*/ 645 w 1282"/>
                <a:gd name="T21" fmla="*/ 350 h 681"/>
                <a:gd name="T22" fmla="*/ 645 w 1282"/>
                <a:gd name="T23" fmla="*/ 350 h 681"/>
                <a:gd name="T24" fmla="*/ 646 w 1282"/>
                <a:gd name="T25" fmla="*/ 350 h 681"/>
                <a:gd name="T26" fmla="*/ 753 w 1282"/>
                <a:gd name="T27" fmla="*/ 307 h 681"/>
                <a:gd name="T28" fmla="*/ 1000 w 1282"/>
                <a:gd name="T29" fmla="*/ 49 h 681"/>
                <a:gd name="T30" fmla="*/ 1006 w 1282"/>
                <a:gd name="T31" fmla="*/ 46 h 681"/>
                <a:gd name="T32" fmla="*/ 1007 w 1282"/>
                <a:gd name="T33" fmla="*/ 46 h 681"/>
                <a:gd name="T34" fmla="*/ 1032 w 1282"/>
                <a:gd name="T35" fmla="*/ 51 h 681"/>
                <a:gd name="T36" fmla="*/ 1034 w 1282"/>
                <a:gd name="T37" fmla="*/ 51 h 681"/>
                <a:gd name="T38" fmla="*/ 1275 w 1282"/>
                <a:gd name="T39" fmla="*/ 347 h 681"/>
                <a:gd name="T40" fmla="*/ 970 w 1282"/>
                <a:gd name="T41" fmla="*/ 678 h 681"/>
                <a:gd name="T42" fmla="*/ 753 w 1282"/>
                <a:gd name="T43" fmla="*/ 604 h 681"/>
                <a:gd name="T44" fmla="*/ 643 w 1282"/>
                <a:gd name="T45" fmla="*/ 411 h 681"/>
                <a:gd name="T46" fmla="*/ 535 w 1282"/>
                <a:gd name="T47" fmla="*/ 426 h 681"/>
                <a:gd name="T48" fmla="*/ 266 w 1282"/>
                <a:gd name="T49" fmla="*/ 366 h 681"/>
                <a:gd name="T50" fmla="*/ 73 w 1282"/>
                <a:gd name="T51" fmla="*/ 170 h 681"/>
                <a:gd name="T52" fmla="*/ 68 w 1282"/>
                <a:gd name="T53" fmla="*/ 161 h 681"/>
                <a:gd name="T54" fmla="*/ 64 w 1282"/>
                <a:gd name="T55" fmla="*/ 155 h 681"/>
                <a:gd name="T56" fmla="*/ 33 w 1282"/>
                <a:gd name="T57" fmla="*/ 195 h 681"/>
                <a:gd name="T58" fmla="*/ 27 w 1282"/>
                <a:gd name="T59" fmla="*/ 197 h 681"/>
                <a:gd name="T60" fmla="*/ 23 w 1282"/>
                <a:gd name="T61" fmla="*/ 192 h 681"/>
                <a:gd name="T62" fmla="*/ 0 w 1282"/>
                <a:gd name="T63" fmla="*/ 6 h 681"/>
                <a:gd name="T64" fmla="*/ 3 w 1282"/>
                <a:gd name="T65" fmla="*/ 0 h 681"/>
                <a:gd name="T66" fmla="*/ 6 w 1282"/>
                <a:gd name="T67" fmla="*/ 0 h 681"/>
                <a:gd name="T68" fmla="*/ 133 w 1282"/>
                <a:gd name="T69" fmla="*/ 129 h 681"/>
                <a:gd name="T70" fmla="*/ 14 w 1282"/>
                <a:gd name="T71" fmla="*/ 21 h 681"/>
                <a:gd name="T72" fmla="*/ 32 w 1282"/>
                <a:gd name="T73" fmla="*/ 181 h 681"/>
                <a:gd name="T74" fmla="*/ 61 w 1282"/>
                <a:gd name="T75" fmla="*/ 142 h 681"/>
                <a:gd name="T76" fmla="*/ 66 w 1282"/>
                <a:gd name="T77" fmla="*/ 139 h 681"/>
                <a:gd name="T78" fmla="*/ 70 w 1282"/>
                <a:gd name="T79" fmla="*/ 142 h 681"/>
                <a:gd name="T80" fmla="*/ 82 w 1282"/>
                <a:gd name="T81" fmla="*/ 165 h 681"/>
                <a:gd name="T82" fmla="*/ 535 w 1282"/>
                <a:gd name="T83" fmla="*/ 414 h 681"/>
                <a:gd name="T84" fmla="*/ 647 w 1282"/>
                <a:gd name="T85" fmla="*/ 398 h 681"/>
                <a:gd name="T86" fmla="*/ 651 w 1282"/>
                <a:gd name="T87" fmla="*/ 399 h 681"/>
                <a:gd name="T88" fmla="*/ 654 w 1282"/>
                <a:gd name="T89" fmla="*/ 403 h 681"/>
                <a:gd name="T90" fmla="*/ 970 w 1282"/>
                <a:gd name="T91" fmla="*/ 666 h 681"/>
                <a:gd name="T92" fmla="*/ 1263 w 1282"/>
                <a:gd name="T93" fmla="*/ 348 h 681"/>
                <a:gd name="T94" fmla="*/ 1030 w 1282"/>
                <a:gd name="T95" fmla="*/ 63 h 681"/>
                <a:gd name="T96" fmla="*/ 1028 w 1282"/>
                <a:gd name="T97" fmla="*/ 62 h 681"/>
                <a:gd name="T98" fmla="*/ 1009 w 1282"/>
                <a:gd name="T99" fmla="*/ 58 h 681"/>
                <a:gd name="T100" fmla="*/ 759 w 1282"/>
                <a:gd name="T101" fmla="*/ 317 h 681"/>
                <a:gd name="T102" fmla="*/ 647 w 1282"/>
                <a:gd name="T103" fmla="*/ 362 h 681"/>
                <a:gd name="T104" fmla="*/ 644 w 1282"/>
                <a:gd name="T105" fmla="*/ 363 h 681"/>
                <a:gd name="T106" fmla="*/ 644 w 1282"/>
                <a:gd name="T107" fmla="*/ 363 h 681"/>
                <a:gd name="T108" fmla="*/ 521 w 1282"/>
                <a:gd name="T109" fmla="*/ 381 h 681"/>
                <a:gd name="T110" fmla="*/ 263 w 1282"/>
                <a:gd name="T111" fmla="*/ 325 h 681"/>
                <a:gd name="T112" fmla="*/ 76 w 1282"/>
                <a:gd name="T113" fmla="*/ 139 h 681"/>
                <a:gd name="T114" fmla="*/ 75 w 1282"/>
                <a:gd name="T115" fmla="*/ 134 h 681"/>
                <a:gd name="T116" fmla="*/ 82 w 1282"/>
                <a:gd name="T117" fmla="*/ 132 h 681"/>
                <a:gd name="T118" fmla="*/ 133 w 1282"/>
                <a:gd name="T119" fmla="*/ 129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2" h="681">
                  <a:moveTo>
                    <a:pt x="6" y="0"/>
                  </a:moveTo>
                  <a:cubicBezTo>
                    <a:pt x="7" y="0"/>
                    <a:pt x="9" y="0"/>
                    <a:pt x="10" y="1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48" y="130"/>
                    <a:pt x="149" y="133"/>
                    <a:pt x="148" y="135"/>
                  </a:cubicBezTo>
                  <a:cubicBezTo>
                    <a:pt x="147" y="137"/>
                    <a:pt x="145" y="139"/>
                    <a:pt x="143" y="139"/>
                  </a:cubicBezTo>
                  <a:cubicBezTo>
                    <a:pt x="90" y="142"/>
                    <a:pt x="90" y="142"/>
                    <a:pt x="90" y="142"/>
                  </a:cubicBezTo>
                  <a:cubicBezTo>
                    <a:pt x="175" y="290"/>
                    <a:pt x="339" y="377"/>
                    <a:pt x="521" y="369"/>
                  </a:cubicBezTo>
                  <a:cubicBezTo>
                    <a:pt x="561" y="368"/>
                    <a:pt x="601" y="362"/>
                    <a:pt x="641" y="351"/>
                  </a:cubicBezTo>
                  <a:cubicBezTo>
                    <a:pt x="641" y="351"/>
                    <a:pt x="642" y="351"/>
                    <a:pt x="643" y="350"/>
                  </a:cubicBezTo>
                  <a:cubicBezTo>
                    <a:pt x="643" y="350"/>
                    <a:pt x="643" y="350"/>
                    <a:pt x="643" y="350"/>
                  </a:cubicBezTo>
                  <a:cubicBezTo>
                    <a:pt x="643" y="350"/>
                    <a:pt x="644" y="350"/>
                    <a:pt x="645" y="350"/>
                  </a:cubicBezTo>
                  <a:cubicBezTo>
                    <a:pt x="645" y="350"/>
                    <a:pt x="645" y="350"/>
                    <a:pt x="645" y="350"/>
                  </a:cubicBezTo>
                  <a:cubicBezTo>
                    <a:pt x="645" y="350"/>
                    <a:pt x="646" y="350"/>
                    <a:pt x="646" y="350"/>
                  </a:cubicBezTo>
                  <a:cubicBezTo>
                    <a:pt x="679" y="341"/>
                    <a:pt x="714" y="327"/>
                    <a:pt x="753" y="307"/>
                  </a:cubicBezTo>
                  <a:cubicBezTo>
                    <a:pt x="863" y="250"/>
                    <a:pt x="951" y="159"/>
                    <a:pt x="1000" y="49"/>
                  </a:cubicBezTo>
                  <a:cubicBezTo>
                    <a:pt x="1001" y="47"/>
                    <a:pt x="1003" y="46"/>
                    <a:pt x="1006" y="46"/>
                  </a:cubicBezTo>
                  <a:cubicBezTo>
                    <a:pt x="1006" y="46"/>
                    <a:pt x="1007" y="46"/>
                    <a:pt x="1007" y="46"/>
                  </a:cubicBezTo>
                  <a:cubicBezTo>
                    <a:pt x="1015" y="47"/>
                    <a:pt x="1024" y="49"/>
                    <a:pt x="1032" y="51"/>
                  </a:cubicBezTo>
                  <a:cubicBezTo>
                    <a:pt x="1033" y="51"/>
                    <a:pt x="1033" y="51"/>
                    <a:pt x="1034" y="51"/>
                  </a:cubicBezTo>
                  <a:cubicBezTo>
                    <a:pt x="1170" y="85"/>
                    <a:pt x="1269" y="207"/>
                    <a:pt x="1275" y="347"/>
                  </a:cubicBezTo>
                  <a:cubicBezTo>
                    <a:pt x="1282" y="522"/>
                    <a:pt x="1146" y="671"/>
                    <a:pt x="970" y="678"/>
                  </a:cubicBezTo>
                  <a:cubicBezTo>
                    <a:pt x="891" y="681"/>
                    <a:pt x="814" y="655"/>
                    <a:pt x="753" y="604"/>
                  </a:cubicBezTo>
                  <a:cubicBezTo>
                    <a:pt x="694" y="555"/>
                    <a:pt x="655" y="486"/>
                    <a:pt x="643" y="411"/>
                  </a:cubicBezTo>
                  <a:cubicBezTo>
                    <a:pt x="608" y="420"/>
                    <a:pt x="572" y="425"/>
                    <a:pt x="535" y="426"/>
                  </a:cubicBezTo>
                  <a:cubicBezTo>
                    <a:pt x="440" y="430"/>
                    <a:pt x="347" y="409"/>
                    <a:pt x="266" y="366"/>
                  </a:cubicBezTo>
                  <a:cubicBezTo>
                    <a:pt x="182" y="320"/>
                    <a:pt x="116" y="253"/>
                    <a:pt x="73" y="170"/>
                  </a:cubicBezTo>
                  <a:cubicBezTo>
                    <a:pt x="71" y="166"/>
                    <a:pt x="69" y="163"/>
                    <a:pt x="68" y="161"/>
                  </a:cubicBezTo>
                  <a:cubicBezTo>
                    <a:pt x="67" y="159"/>
                    <a:pt x="66" y="157"/>
                    <a:pt x="64" y="155"/>
                  </a:cubicBezTo>
                  <a:cubicBezTo>
                    <a:pt x="33" y="195"/>
                    <a:pt x="33" y="195"/>
                    <a:pt x="33" y="195"/>
                  </a:cubicBezTo>
                  <a:cubicBezTo>
                    <a:pt x="32" y="196"/>
                    <a:pt x="29" y="197"/>
                    <a:pt x="27" y="197"/>
                  </a:cubicBezTo>
                  <a:cubicBezTo>
                    <a:pt x="25" y="196"/>
                    <a:pt x="23" y="194"/>
                    <a:pt x="23" y="19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1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lose/>
                  <a:moveTo>
                    <a:pt x="133" y="129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3" y="140"/>
                    <a:pt x="64" y="138"/>
                    <a:pt x="66" y="139"/>
                  </a:cubicBezTo>
                  <a:cubicBezTo>
                    <a:pt x="69" y="139"/>
                    <a:pt x="69" y="140"/>
                    <a:pt x="70" y="142"/>
                  </a:cubicBezTo>
                  <a:cubicBezTo>
                    <a:pt x="72" y="148"/>
                    <a:pt x="79" y="160"/>
                    <a:pt x="82" y="165"/>
                  </a:cubicBezTo>
                  <a:cubicBezTo>
                    <a:pt x="164" y="327"/>
                    <a:pt x="340" y="423"/>
                    <a:pt x="535" y="414"/>
                  </a:cubicBezTo>
                  <a:cubicBezTo>
                    <a:pt x="572" y="413"/>
                    <a:pt x="610" y="407"/>
                    <a:pt x="647" y="398"/>
                  </a:cubicBezTo>
                  <a:cubicBezTo>
                    <a:pt x="648" y="398"/>
                    <a:pt x="650" y="398"/>
                    <a:pt x="651" y="399"/>
                  </a:cubicBezTo>
                  <a:cubicBezTo>
                    <a:pt x="653" y="400"/>
                    <a:pt x="654" y="401"/>
                    <a:pt x="654" y="403"/>
                  </a:cubicBezTo>
                  <a:cubicBezTo>
                    <a:pt x="676" y="560"/>
                    <a:pt x="812" y="673"/>
                    <a:pt x="970" y="666"/>
                  </a:cubicBezTo>
                  <a:cubicBezTo>
                    <a:pt x="1139" y="659"/>
                    <a:pt x="1270" y="516"/>
                    <a:pt x="1263" y="348"/>
                  </a:cubicBezTo>
                  <a:cubicBezTo>
                    <a:pt x="1257" y="212"/>
                    <a:pt x="1161" y="95"/>
                    <a:pt x="1030" y="63"/>
                  </a:cubicBezTo>
                  <a:cubicBezTo>
                    <a:pt x="1029" y="63"/>
                    <a:pt x="1029" y="62"/>
                    <a:pt x="1028" y="62"/>
                  </a:cubicBezTo>
                  <a:cubicBezTo>
                    <a:pt x="1022" y="61"/>
                    <a:pt x="1015" y="59"/>
                    <a:pt x="1009" y="58"/>
                  </a:cubicBezTo>
                  <a:cubicBezTo>
                    <a:pt x="959" y="169"/>
                    <a:pt x="870" y="260"/>
                    <a:pt x="759" y="317"/>
                  </a:cubicBezTo>
                  <a:cubicBezTo>
                    <a:pt x="718" y="338"/>
                    <a:pt x="681" y="353"/>
                    <a:pt x="647" y="362"/>
                  </a:cubicBezTo>
                  <a:cubicBezTo>
                    <a:pt x="646" y="363"/>
                    <a:pt x="645" y="363"/>
                    <a:pt x="644" y="363"/>
                  </a:cubicBezTo>
                  <a:cubicBezTo>
                    <a:pt x="644" y="363"/>
                    <a:pt x="644" y="363"/>
                    <a:pt x="644" y="363"/>
                  </a:cubicBezTo>
                  <a:cubicBezTo>
                    <a:pt x="603" y="373"/>
                    <a:pt x="562" y="380"/>
                    <a:pt x="521" y="381"/>
                  </a:cubicBezTo>
                  <a:cubicBezTo>
                    <a:pt x="429" y="385"/>
                    <a:pt x="340" y="366"/>
                    <a:pt x="263" y="325"/>
                  </a:cubicBezTo>
                  <a:cubicBezTo>
                    <a:pt x="183" y="283"/>
                    <a:pt x="119" y="218"/>
                    <a:pt x="76" y="139"/>
                  </a:cubicBezTo>
                  <a:cubicBezTo>
                    <a:pt x="75" y="137"/>
                    <a:pt x="74" y="136"/>
                    <a:pt x="75" y="134"/>
                  </a:cubicBezTo>
                  <a:cubicBezTo>
                    <a:pt x="76" y="132"/>
                    <a:pt x="79" y="132"/>
                    <a:pt x="82" y="132"/>
                  </a:cubicBezTo>
                  <a:lnTo>
                    <a:pt x="133" y="1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5" name="Freeform 22"/>
            <p:cNvSpPr/>
            <p:nvPr/>
          </p:nvSpPr>
          <p:spPr bwMode="auto">
            <a:xfrm>
              <a:off x="4507788" y="2755188"/>
              <a:ext cx="1314553" cy="2486077"/>
            </a:xfrm>
            <a:custGeom>
              <a:avLst/>
              <a:gdLst>
                <a:gd name="T0" fmla="*/ 672 w 672"/>
                <a:gd name="T1" fmla="*/ 0 h 1271"/>
                <a:gd name="T2" fmla="*/ 487 w 672"/>
                <a:gd name="T3" fmla="*/ 23 h 1271"/>
                <a:gd name="T4" fmla="*/ 536 w 672"/>
                <a:gd name="T5" fmla="*/ 62 h 1271"/>
                <a:gd name="T6" fmla="*/ 511 w 672"/>
                <a:gd name="T7" fmla="*/ 73 h 1271"/>
                <a:gd name="T8" fmla="*/ 275 w 672"/>
                <a:gd name="T9" fmla="*/ 643 h 1271"/>
                <a:gd name="T10" fmla="*/ 7 w 672"/>
                <a:gd name="T11" fmla="*/ 965 h 1271"/>
                <a:gd name="T12" fmla="*/ 332 w 672"/>
                <a:gd name="T13" fmla="*/ 1263 h 1271"/>
                <a:gd name="T14" fmla="*/ 622 w 672"/>
                <a:gd name="T15" fmla="*/ 1025 h 1271"/>
                <a:gd name="T16" fmla="*/ 622 w 672"/>
                <a:gd name="T17" fmla="*/ 1025 h 1271"/>
                <a:gd name="T18" fmla="*/ 627 w 672"/>
                <a:gd name="T19" fmla="*/ 1000 h 1271"/>
                <a:gd name="T20" fmla="*/ 627 w 672"/>
                <a:gd name="T21" fmla="*/ 1000 h 1271"/>
                <a:gd name="T22" fmla="*/ 627 w 672"/>
                <a:gd name="T23" fmla="*/ 999 h 1271"/>
                <a:gd name="T24" fmla="*/ 366 w 672"/>
                <a:gd name="T25" fmla="*/ 750 h 1271"/>
                <a:gd name="T26" fmla="*/ 322 w 672"/>
                <a:gd name="T27" fmla="*/ 636 h 1271"/>
                <a:gd name="T28" fmla="*/ 541 w 672"/>
                <a:gd name="T29" fmla="*/ 72 h 1271"/>
                <a:gd name="T30" fmla="*/ 545 w 672"/>
                <a:gd name="T31" fmla="*/ 136 h 1271"/>
                <a:gd name="T32" fmla="*/ 672 w 672"/>
                <a:gd name="T33" fmla="*/ 0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2" h="1271">
                  <a:moveTo>
                    <a:pt x="672" y="0"/>
                  </a:moveTo>
                  <a:cubicBezTo>
                    <a:pt x="487" y="23"/>
                    <a:pt x="487" y="23"/>
                    <a:pt x="487" y="23"/>
                  </a:cubicBezTo>
                  <a:cubicBezTo>
                    <a:pt x="536" y="62"/>
                    <a:pt x="536" y="62"/>
                    <a:pt x="536" y="62"/>
                  </a:cubicBezTo>
                  <a:cubicBezTo>
                    <a:pt x="525" y="67"/>
                    <a:pt x="522" y="68"/>
                    <a:pt x="511" y="73"/>
                  </a:cubicBezTo>
                  <a:cubicBezTo>
                    <a:pt x="309" y="177"/>
                    <a:pt x="217" y="416"/>
                    <a:pt x="275" y="643"/>
                  </a:cubicBezTo>
                  <a:cubicBezTo>
                    <a:pt x="117" y="665"/>
                    <a:pt x="0" y="803"/>
                    <a:pt x="7" y="965"/>
                  </a:cubicBezTo>
                  <a:cubicBezTo>
                    <a:pt x="14" y="1137"/>
                    <a:pt x="159" y="1271"/>
                    <a:pt x="332" y="1263"/>
                  </a:cubicBezTo>
                  <a:cubicBezTo>
                    <a:pt x="474" y="1257"/>
                    <a:pt x="590" y="1157"/>
                    <a:pt x="622" y="1025"/>
                  </a:cubicBezTo>
                  <a:cubicBezTo>
                    <a:pt x="622" y="1025"/>
                    <a:pt x="622" y="1025"/>
                    <a:pt x="622" y="1025"/>
                  </a:cubicBezTo>
                  <a:cubicBezTo>
                    <a:pt x="624" y="1017"/>
                    <a:pt x="626" y="1009"/>
                    <a:pt x="627" y="1000"/>
                  </a:cubicBezTo>
                  <a:cubicBezTo>
                    <a:pt x="627" y="1000"/>
                    <a:pt x="627" y="1000"/>
                    <a:pt x="627" y="1000"/>
                  </a:cubicBezTo>
                  <a:cubicBezTo>
                    <a:pt x="627" y="999"/>
                    <a:pt x="627" y="999"/>
                    <a:pt x="627" y="999"/>
                  </a:cubicBezTo>
                  <a:cubicBezTo>
                    <a:pt x="520" y="952"/>
                    <a:pt x="426" y="866"/>
                    <a:pt x="366" y="750"/>
                  </a:cubicBezTo>
                  <a:cubicBezTo>
                    <a:pt x="331" y="683"/>
                    <a:pt x="322" y="637"/>
                    <a:pt x="322" y="636"/>
                  </a:cubicBezTo>
                  <a:cubicBezTo>
                    <a:pt x="261" y="412"/>
                    <a:pt x="344" y="180"/>
                    <a:pt x="541" y="72"/>
                  </a:cubicBezTo>
                  <a:cubicBezTo>
                    <a:pt x="545" y="136"/>
                    <a:pt x="545" y="136"/>
                    <a:pt x="545" y="136"/>
                  </a:cubicBezTo>
                  <a:cubicBezTo>
                    <a:pt x="672" y="0"/>
                    <a:pt x="672" y="0"/>
                    <a:pt x="672" y="0"/>
                  </a:cubicBezTo>
                </a:path>
              </a:pathLst>
            </a:custGeom>
            <a:solidFill>
              <a:srgbClr val="42556C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6" name="Freeform 23"/>
            <p:cNvSpPr>
              <a:spLocks noEditPoints="1"/>
            </p:cNvSpPr>
            <p:nvPr/>
          </p:nvSpPr>
          <p:spPr bwMode="auto">
            <a:xfrm>
              <a:off x="4502001" y="2743614"/>
              <a:ext cx="1331915" cy="2509226"/>
            </a:xfrm>
            <a:custGeom>
              <a:avLst/>
              <a:gdLst>
                <a:gd name="T0" fmla="*/ 681 w 681"/>
                <a:gd name="T1" fmla="*/ 6 h 1283"/>
                <a:gd name="T2" fmla="*/ 680 w 681"/>
                <a:gd name="T3" fmla="*/ 10 h 1283"/>
                <a:gd name="T4" fmla="*/ 552 w 681"/>
                <a:gd name="T5" fmla="*/ 146 h 1283"/>
                <a:gd name="T6" fmla="*/ 546 w 681"/>
                <a:gd name="T7" fmla="*/ 148 h 1283"/>
                <a:gd name="T8" fmla="*/ 542 w 681"/>
                <a:gd name="T9" fmla="*/ 143 h 1283"/>
                <a:gd name="T10" fmla="*/ 539 w 681"/>
                <a:gd name="T11" fmla="*/ 90 h 1283"/>
                <a:gd name="T12" fmla="*/ 312 w 681"/>
                <a:gd name="T13" fmla="*/ 521 h 1283"/>
                <a:gd name="T14" fmla="*/ 330 w 681"/>
                <a:gd name="T15" fmla="*/ 641 h 1283"/>
                <a:gd name="T16" fmla="*/ 331 w 681"/>
                <a:gd name="T17" fmla="*/ 643 h 1283"/>
                <a:gd name="T18" fmla="*/ 331 w 681"/>
                <a:gd name="T19" fmla="*/ 643 h 1283"/>
                <a:gd name="T20" fmla="*/ 331 w 681"/>
                <a:gd name="T21" fmla="*/ 645 h 1283"/>
                <a:gd name="T22" fmla="*/ 331 w 681"/>
                <a:gd name="T23" fmla="*/ 645 h 1283"/>
                <a:gd name="T24" fmla="*/ 331 w 681"/>
                <a:gd name="T25" fmla="*/ 646 h 1283"/>
                <a:gd name="T26" fmla="*/ 375 w 681"/>
                <a:gd name="T27" fmla="*/ 753 h 1283"/>
                <a:gd name="T28" fmla="*/ 632 w 681"/>
                <a:gd name="T29" fmla="*/ 1000 h 1283"/>
                <a:gd name="T30" fmla="*/ 636 w 681"/>
                <a:gd name="T31" fmla="*/ 1006 h 1283"/>
                <a:gd name="T32" fmla="*/ 636 w 681"/>
                <a:gd name="T33" fmla="*/ 1007 h 1283"/>
                <a:gd name="T34" fmla="*/ 631 w 681"/>
                <a:gd name="T35" fmla="*/ 1032 h 1283"/>
                <a:gd name="T36" fmla="*/ 630 w 681"/>
                <a:gd name="T37" fmla="*/ 1034 h 1283"/>
                <a:gd name="T38" fmla="*/ 335 w 681"/>
                <a:gd name="T39" fmla="*/ 1275 h 1283"/>
                <a:gd name="T40" fmla="*/ 4 w 681"/>
                <a:gd name="T41" fmla="*/ 971 h 1283"/>
                <a:gd name="T42" fmla="*/ 78 w 681"/>
                <a:gd name="T43" fmla="*/ 753 h 1283"/>
                <a:gd name="T44" fmla="*/ 270 w 681"/>
                <a:gd name="T45" fmla="*/ 644 h 1283"/>
                <a:gd name="T46" fmla="*/ 255 w 681"/>
                <a:gd name="T47" fmla="*/ 536 h 1283"/>
                <a:gd name="T48" fmla="*/ 315 w 681"/>
                <a:gd name="T49" fmla="*/ 266 h 1283"/>
                <a:gd name="T50" fmla="*/ 510 w 681"/>
                <a:gd name="T51" fmla="*/ 73 h 1283"/>
                <a:gd name="T52" fmla="*/ 520 w 681"/>
                <a:gd name="T53" fmla="*/ 68 h 1283"/>
                <a:gd name="T54" fmla="*/ 525 w 681"/>
                <a:gd name="T55" fmla="*/ 65 h 1283"/>
                <a:gd name="T56" fmla="*/ 486 w 681"/>
                <a:gd name="T57" fmla="*/ 33 h 1283"/>
                <a:gd name="T58" fmla="*/ 484 w 681"/>
                <a:gd name="T59" fmla="*/ 27 h 1283"/>
                <a:gd name="T60" fmla="*/ 489 w 681"/>
                <a:gd name="T61" fmla="*/ 23 h 1283"/>
                <a:gd name="T62" fmla="*/ 674 w 681"/>
                <a:gd name="T63" fmla="*/ 0 h 1283"/>
                <a:gd name="T64" fmla="*/ 680 w 681"/>
                <a:gd name="T65" fmla="*/ 3 h 1283"/>
                <a:gd name="T66" fmla="*/ 681 w 681"/>
                <a:gd name="T67" fmla="*/ 6 h 1283"/>
                <a:gd name="T68" fmla="*/ 551 w 681"/>
                <a:gd name="T69" fmla="*/ 133 h 1283"/>
                <a:gd name="T70" fmla="*/ 659 w 681"/>
                <a:gd name="T71" fmla="*/ 14 h 1283"/>
                <a:gd name="T72" fmla="*/ 500 w 681"/>
                <a:gd name="T73" fmla="*/ 32 h 1283"/>
                <a:gd name="T74" fmla="*/ 539 w 681"/>
                <a:gd name="T75" fmla="*/ 61 h 1283"/>
                <a:gd name="T76" fmla="*/ 542 w 681"/>
                <a:gd name="T77" fmla="*/ 67 h 1283"/>
                <a:gd name="T78" fmla="*/ 539 w 681"/>
                <a:gd name="T79" fmla="*/ 70 h 1283"/>
                <a:gd name="T80" fmla="*/ 516 w 681"/>
                <a:gd name="T81" fmla="*/ 82 h 1283"/>
                <a:gd name="T82" fmla="*/ 267 w 681"/>
                <a:gd name="T83" fmla="*/ 535 h 1283"/>
                <a:gd name="T84" fmla="*/ 283 w 681"/>
                <a:gd name="T85" fmla="*/ 647 h 1283"/>
                <a:gd name="T86" fmla="*/ 283 w 681"/>
                <a:gd name="T87" fmla="*/ 652 h 1283"/>
                <a:gd name="T88" fmla="*/ 278 w 681"/>
                <a:gd name="T89" fmla="*/ 654 h 1283"/>
                <a:gd name="T90" fmla="*/ 16 w 681"/>
                <a:gd name="T91" fmla="*/ 970 h 1283"/>
                <a:gd name="T92" fmla="*/ 334 w 681"/>
                <a:gd name="T93" fmla="*/ 1263 h 1283"/>
                <a:gd name="T94" fmla="*/ 619 w 681"/>
                <a:gd name="T95" fmla="*/ 1030 h 1283"/>
                <a:gd name="T96" fmla="*/ 620 w 681"/>
                <a:gd name="T97" fmla="*/ 1028 h 1283"/>
                <a:gd name="T98" fmla="*/ 623 w 681"/>
                <a:gd name="T99" fmla="*/ 1009 h 1283"/>
                <a:gd name="T100" fmla="*/ 364 w 681"/>
                <a:gd name="T101" fmla="*/ 759 h 1283"/>
                <a:gd name="T102" fmla="*/ 319 w 681"/>
                <a:gd name="T103" fmla="*/ 648 h 1283"/>
                <a:gd name="T104" fmla="*/ 319 w 681"/>
                <a:gd name="T105" fmla="*/ 644 h 1283"/>
                <a:gd name="T106" fmla="*/ 319 w 681"/>
                <a:gd name="T107" fmla="*/ 644 h 1283"/>
                <a:gd name="T108" fmla="*/ 300 w 681"/>
                <a:gd name="T109" fmla="*/ 521 h 1283"/>
                <a:gd name="T110" fmla="*/ 356 w 681"/>
                <a:gd name="T111" fmla="*/ 263 h 1283"/>
                <a:gd name="T112" fmla="*/ 542 w 681"/>
                <a:gd name="T113" fmla="*/ 76 h 1283"/>
                <a:gd name="T114" fmla="*/ 547 w 681"/>
                <a:gd name="T115" fmla="*/ 75 h 1283"/>
                <a:gd name="T116" fmla="*/ 549 w 681"/>
                <a:gd name="T117" fmla="*/ 82 h 1283"/>
                <a:gd name="T118" fmla="*/ 551 w 681"/>
                <a:gd name="T119" fmla="*/ 133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" h="1283">
                  <a:moveTo>
                    <a:pt x="681" y="6"/>
                  </a:moveTo>
                  <a:cubicBezTo>
                    <a:pt x="681" y="7"/>
                    <a:pt x="681" y="9"/>
                    <a:pt x="680" y="10"/>
                  </a:cubicBezTo>
                  <a:cubicBezTo>
                    <a:pt x="552" y="146"/>
                    <a:pt x="552" y="146"/>
                    <a:pt x="552" y="146"/>
                  </a:cubicBezTo>
                  <a:cubicBezTo>
                    <a:pt x="551" y="148"/>
                    <a:pt x="548" y="149"/>
                    <a:pt x="546" y="148"/>
                  </a:cubicBezTo>
                  <a:cubicBezTo>
                    <a:pt x="543" y="147"/>
                    <a:pt x="542" y="145"/>
                    <a:pt x="542" y="143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391" y="175"/>
                    <a:pt x="304" y="339"/>
                    <a:pt x="312" y="521"/>
                  </a:cubicBezTo>
                  <a:cubicBezTo>
                    <a:pt x="313" y="561"/>
                    <a:pt x="320" y="601"/>
                    <a:pt x="330" y="641"/>
                  </a:cubicBezTo>
                  <a:cubicBezTo>
                    <a:pt x="331" y="642"/>
                    <a:pt x="331" y="642"/>
                    <a:pt x="331" y="643"/>
                  </a:cubicBezTo>
                  <a:cubicBezTo>
                    <a:pt x="331" y="643"/>
                    <a:pt x="331" y="643"/>
                    <a:pt x="331" y="643"/>
                  </a:cubicBezTo>
                  <a:cubicBezTo>
                    <a:pt x="331" y="644"/>
                    <a:pt x="331" y="644"/>
                    <a:pt x="331" y="645"/>
                  </a:cubicBezTo>
                  <a:cubicBezTo>
                    <a:pt x="331" y="645"/>
                    <a:pt x="331" y="645"/>
                    <a:pt x="331" y="645"/>
                  </a:cubicBezTo>
                  <a:cubicBezTo>
                    <a:pt x="332" y="646"/>
                    <a:pt x="331" y="646"/>
                    <a:pt x="331" y="646"/>
                  </a:cubicBezTo>
                  <a:cubicBezTo>
                    <a:pt x="340" y="679"/>
                    <a:pt x="355" y="714"/>
                    <a:pt x="375" y="753"/>
                  </a:cubicBezTo>
                  <a:cubicBezTo>
                    <a:pt x="431" y="864"/>
                    <a:pt x="523" y="951"/>
                    <a:pt x="632" y="1000"/>
                  </a:cubicBezTo>
                  <a:cubicBezTo>
                    <a:pt x="635" y="1001"/>
                    <a:pt x="636" y="1003"/>
                    <a:pt x="636" y="1006"/>
                  </a:cubicBezTo>
                  <a:cubicBezTo>
                    <a:pt x="636" y="1006"/>
                    <a:pt x="636" y="1007"/>
                    <a:pt x="636" y="1007"/>
                  </a:cubicBezTo>
                  <a:cubicBezTo>
                    <a:pt x="635" y="1015"/>
                    <a:pt x="633" y="1024"/>
                    <a:pt x="631" y="1032"/>
                  </a:cubicBezTo>
                  <a:cubicBezTo>
                    <a:pt x="631" y="1033"/>
                    <a:pt x="631" y="1033"/>
                    <a:pt x="630" y="1034"/>
                  </a:cubicBezTo>
                  <a:cubicBezTo>
                    <a:pt x="597" y="1170"/>
                    <a:pt x="475" y="1269"/>
                    <a:pt x="335" y="1275"/>
                  </a:cubicBezTo>
                  <a:cubicBezTo>
                    <a:pt x="160" y="1283"/>
                    <a:pt x="11" y="1146"/>
                    <a:pt x="4" y="971"/>
                  </a:cubicBezTo>
                  <a:cubicBezTo>
                    <a:pt x="0" y="892"/>
                    <a:pt x="27" y="814"/>
                    <a:pt x="78" y="753"/>
                  </a:cubicBezTo>
                  <a:cubicBezTo>
                    <a:pt x="127" y="695"/>
                    <a:pt x="195" y="656"/>
                    <a:pt x="270" y="644"/>
                  </a:cubicBezTo>
                  <a:cubicBezTo>
                    <a:pt x="262" y="608"/>
                    <a:pt x="256" y="572"/>
                    <a:pt x="255" y="536"/>
                  </a:cubicBezTo>
                  <a:cubicBezTo>
                    <a:pt x="251" y="440"/>
                    <a:pt x="272" y="347"/>
                    <a:pt x="315" y="266"/>
                  </a:cubicBezTo>
                  <a:cubicBezTo>
                    <a:pt x="360" y="182"/>
                    <a:pt x="428" y="116"/>
                    <a:pt x="510" y="73"/>
                  </a:cubicBezTo>
                  <a:cubicBezTo>
                    <a:pt x="515" y="71"/>
                    <a:pt x="517" y="69"/>
                    <a:pt x="520" y="68"/>
                  </a:cubicBezTo>
                  <a:cubicBezTo>
                    <a:pt x="522" y="67"/>
                    <a:pt x="523" y="66"/>
                    <a:pt x="525" y="65"/>
                  </a:cubicBezTo>
                  <a:cubicBezTo>
                    <a:pt x="486" y="33"/>
                    <a:pt x="486" y="33"/>
                    <a:pt x="486" y="33"/>
                  </a:cubicBezTo>
                  <a:cubicBezTo>
                    <a:pt x="484" y="32"/>
                    <a:pt x="484" y="29"/>
                    <a:pt x="484" y="27"/>
                  </a:cubicBezTo>
                  <a:cubicBezTo>
                    <a:pt x="485" y="25"/>
                    <a:pt x="487" y="23"/>
                    <a:pt x="489" y="23"/>
                  </a:cubicBezTo>
                  <a:cubicBezTo>
                    <a:pt x="674" y="0"/>
                    <a:pt x="674" y="0"/>
                    <a:pt x="674" y="0"/>
                  </a:cubicBezTo>
                  <a:cubicBezTo>
                    <a:pt x="677" y="0"/>
                    <a:pt x="679" y="1"/>
                    <a:pt x="680" y="3"/>
                  </a:cubicBezTo>
                  <a:cubicBezTo>
                    <a:pt x="681" y="4"/>
                    <a:pt x="681" y="5"/>
                    <a:pt x="681" y="6"/>
                  </a:cubicBezTo>
                  <a:close/>
                  <a:moveTo>
                    <a:pt x="551" y="133"/>
                  </a:moveTo>
                  <a:cubicBezTo>
                    <a:pt x="659" y="14"/>
                    <a:pt x="659" y="14"/>
                    <a:pt x="659" y="14"/>
                  </a:cubicBezTo>
                  <a:cubicBezTo>
                    <a:pt x="500" y="32"/>
                    <a:pt x="500" y="32"/>
                    <a:pt x="500" y="32"/>
                  </a:cubicBezTo>
                  <a:cubicBezTo>
                    <a:pt x="539" y="61"/>
                    <a:pt x="539" y="61"/>
                    <a:pt x="539" y="61"/>
                  </a:cubicBezTo>
                  <a:cubicBezTo>
                    <a:pt x="541" y="63"/>
                    <a:pt x="543" y="64"/>
                    <a:pt x="542" y="67"/>
                  </a:cubicBezTo>
                  <a:cubicBezTo>
                    <a:pt x="542" y="69"/>
                    <a:pt x="541" y="69"/>
                    <a:pt x="539" y="70"/>
                  </a:cubicBezTo>
                  <a:cubicBezTo>
                    <a:pt x="533" y="72"/>
                    <a:pt x="521" y="79"/>
                    <a:pt x="516" y="82"/>
                  </a:cubicBezTo>
                  <a:cubicBezTo>
                    <a:pt x="354" y="165"/>
                    <a:pt x="259" y="340"/>
                    <a:pt x="267" y="535"/>
                  </a:cubicBezTo>
                  <a:cubicBezTo>
                    <a:pt x="268" y="573"/>
                    <a:pt x="274" y="610"/>
                    <a:pt x="283" y="647"/>
                  </a:cubicBezTo>
                  <a:cubicBezTo>
                    <a:pt x="284" y="649"/>
                    <a:pt x="284" y="650"/>
                    <a:pt x="283" y="652"/>
                  </a:cubicBezTo>
                  <a:cubicBezTo>
                    <a:pt x="282" y="653"/>
                    <a:pt x="280" y="654"/>
                    <a:pt x="278" y="654"/>
                  </a:cubicBezTo>
                  <a:cubicBezTo>
                    <a:pt x="122" y="676"/>
                    <a:pt x="9" y="812"/>
                    <a:pt x="16" y="970"/>
                  </a:cubicBezTo>
                  <a:cubicBezTo>
                    <a:pt x="23" y="1139"/>
                    <a:pt x="166" y="1271"/>
                    <a:pt x="334" y="1263"/>
                  </a:cubicBezTo>
                  <a:cubicBezTo>
                    <a:pt x="470" y="1258"/>
                    <a:pt x="587" y="1161"/>
                    <a:pt x="619" y="1030"/>
                  </a:cubicBezTo>
                  <a:cubicBezTo>
                    <a:pt x="619" y="1029"/>
                    <a:pt x="619" y="1029"/>
                    <a:pt x="620" y="1028"/>
                  </a:cubicBezTo>
                  <a:cubicBezTo>
                    <a:pt x="621" y="1022"/>
                    <a:pt x="622" y="1015"/>
                    <a:pt x="623" y="1009"/>
                  </a:cubicBezTo>
                  <a:cubicBezTo>
                    <a:pt x="513" y="959"/>
                    <a:pt x="421" y="870"/>
                    <a:pt x="364" y="759"/>
                  </a:cubicBezTo>
                  <a:cubicBezTo>
                    <a:pt x="343" y="718"/>
                    <a:pt x="328" y="682"/>
                    <a:pt x="319" y="648"/>
                  </a:cubicBezTo>
                  <a:cubicBezTo>
                    <a:pt x="319" y="647"/>
                    <a:pt x="319" y="645"/>
                    <a:pt x="319" y="644"/>
                  </a:cubicBezTo>
                  <a:cubicBezTo>
                    <a:pt x="319" y="644"/>
                    <a:pt x="319" y="644"/>
                    <a:pt x="319" y="644"/>
                  </a:cubicBezTo>
                  <a:cubicBezTo>
                    <a:pt x="308" y="604"/>
                    <a:pt x="302" y="562"/>
                    <a:pt x="300" y="521"/>
                  </a:cubicBezTo>
                  <a:cubicBezTo>
                    <a:pt x="296" y="430"/>
                    <a:pt x="315" y="340"/>
                    <a:pt x="356" y="263"/>
                  </a:cubicBezTo>
                  <a:cubicBezTo>
                    <a:pt x="398" y="183"/>
                    <a:pt x="463" y="119"/>
                    <a:pt x="542" y="76"/>
                  </a:cubicBezTo>
                  <a:cubicBezTo>
                    <a:pt x="544" y="75"/>
                    <a:pt x="545" y="74"/>
                    <a:pt x="547" y="75"/>
                  </a:cubicBezTo>
                  <a:cubicBezTo>
                    <a:pt x="549" y="76"/>
                    <a:pt x="549" y="80"/>
                    <a:pt x="549" y="82"/>
                  </a:cubicBezTo>
                  <a:lnTo>
                    <a:pt x="551" y="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7" name="AutoShape 123"/>
            <p:cNvSpPr>
              <a:spLocks noChangeAspect="1"/>
            </p:cNvSpPr>
            <p:nvPr/>
          </p:nvSpPr>
          <p:spPr bwMode="auto">
            <a:xfrm>
              <a:off x="5925923" y="3232804"/>
              <a:ext cx="384799" cy="4233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6949"/>
                  </a:moveTo>
                  <a:cubicBezTo>
                    <a:pt x="21599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50789" tIns="50789" rIns="50789" bIns="50789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>
                <a:defRPr/>
              </a:pPr>
              <a:endParaRPr lang="es-ES" sz="3600" dirty="0"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18" name="TextBox 30"/>
            <p:cNvSpPr txBox="1"/>
            <p:nvPr/>
          </p:nvSpPr>
          <p:spPr>
            <a:xfrm>
              <a:off x="5638864" y="3673198"/>
              <a:ext cx="1113998" cy="297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SUCCESS</a:t>
              </a:r>
              <a:endParaRPr 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19" name="Freeform 237"/>
            <p:cNvSpPr>
              <a:spLocks noChangeAspect="1" noChangeArrowheads="1"/>
            </p:cNvSpPr>
            <p:nvPr/>
          </p:nvSpPr>
          <p:spPr bwMode="auto">
            <a:xfrm>
              <a:off x="4844651" y="2240778"/>
              <a:ext cx="426117" cy="313034"/>
            </a:xfrm>
            <a:custGeom>
              <a:avLst/>
              <a:gdLst>
                <a:gd name="T0" fmla="*/ 586 w 1347"/>
                <a:gd name="T1" fmla="*/ 602 h 987"/>
                <a:gd name="T2" fmla="*/ 502 w 1347"/>
                <a:gd name="T3" fmla="*/ 535 h 987"/>
                <a:gd name="T4" fmla="*/ 42 w 1347"/>
                <a:gd name="T5" fmla="*/ 117 h 987"/>
                <a:gd name="T6" fmla="*/ 17 w 1347"/>
                <a:gd name="T7" fmla="*/ 33 h 987"/>
                <a:gd name="T8" fmla="*/ 92 w 1347"/>
                <a:gd name="T9" fmla="*/ 0 h 987"/>
                <a:gd name="T10" fmla="*/ 1255 w 1347"/>
                <a:gd name="T11" fmla="*/ 0 h 987"/>
                <a:gd name="T12" fmla="*/ 1330 w 1347"/>
                <a:gd name="T13" fmla="*/ 41 h 987"/>
                <a:gd name="T14" fmla="*/ 1305 w 1347"/>
                <a:gd name="T15" fmla="*/ 125 h 987"/>
                <a:gd name="T16" fmla="*/ 803 w 1347"/>
                <a:gd name="T17" fmla="*/ 576 h 987"/>
                <a:gd name="T18" fmla="*/ 586 w 1347"/>
                <a:gd name="T19" fmla="*/ 602 h 987"/>
                <a:gd name="T20" fmla="*/ 92 w 1347"/>
                <a:gd name="T21" fmla="*/ 986 h 987"/>
                <a:gd name="T22" fmla="*/ 0 w 1347"/>
                <a:gd name="T23" fmla="*/ 894 h 987"/>
                <a:gd name="T24" fmla="*/ 0 w 1347"/>
                <a:gd name="T25" fmla="*/ 225 h 987"/>
                <a:gd name="T26" fmla="*/ 42 w 1347"/>
                <a:gd name="T27" fmla="*/ 217 h 987"/>
                <a:gd name="T28" fmla="*/ 234 w 1347"/>
                <a:gd name="T29" fmla="*/ 409 h 987"/>
                <a:gd name="T30" fmla="*/ 251 w 1347"/>
                <a:gd name="T31" fmla="*/ 493 h 987"/>
                <a:gd name="T32" fmla="*/ 109 w 1347"/>
                <a:gd name="T33" fmla="*/ 827 h 987"/>
                <a:gd name="T34" fmla="*/ 126 w 1347"/>
                <a:gd name="T35" fmla="*/ 827 h 987"/>
                <a:gd name="T36" fmla="*/ 318 w 1347"/>
                <a:gd name="T37" fmla="*/ 576 h 987"/>
                <a:gd name="T38" fmla="*/ 393 w 1347"/>
                <a:gd name="T39" fmla="*/ 568 h 987"/>
                <a:gd name="T40" fmla="*/ 477 w 1347"/>
                <a:gd name="T41" fmla="*/ 643 h 987"/>
                <a:gd name="T42" fmla="*/ 569 w 1347"/>
                <a:gd name="T43" fmla="*/ 694 h 987"/>
                <a:gd name="T44" fmla="*/ 820 w 1347"/>
                <a:gd name="T45" fmla="*/ 677 h 987"/>
                <a:gd name="T46" fmla="*/ 945 w 1347"/>
                <a:gd name="T47" fmla="*/ 568 h 987"/>
                <a:gd name="T48" fmla="*/ 1020 w 1347"/>
                <a:gd name="T49" fmla="*/ 576 h 987"/>
                <a:gd name="T50" fmla="*/ 1229 w 1347"/>
                <a:gd name="T51" fmla="*/ 853 h 987"/>
                <a:gd name="T52" fmla="*/ 1238 w 1347"/>
                <a:gd name="T53" fmla="*/ 844 h 987"/>
                <a:gd name="T54" fmla="*/ 1096 w 1347"/>
                <a:gd name="T55" fmla="*/ 493 h 987"/>
                <a:gd name="T56" fmla="*/ 1112 w 1347"/>
                <a:gd name="T57" fmla="*/ 409 h 987"/>
                <a:gd name="T58" fmla="*/ 1313 w 1347"/>
                <a:gd name="T59" fmla="*/ 217 h 987"/>
                <a:gd name="T60" fmla="*/ 1346 w 1347"/>
                <a:gd name="T61" fmla="*/ 225 h 987"/>
                <a:gd name="T62" fmla="*/ 1346 w 1347"/>
                <a:gd name="T63" fmla="*/ 903 h 987"/>
                <a:gd name="T64" fmla="*/ 1246 w 1347"/>
                <a:gd name="T65" fmla="*/ 986 h 987"/>
                <a:gd name="T66" fmla="*/ 92 w 1347"/>
                <a:gd name="T67" fmla="*/ 986 h 987"/>
                <a:gd name="T68" fmla="*/ 92 w 1347"/>
                <a:gd name="T69" fmla="*/ 986 h 987"/>
                <a:gd name="T70" fmla="*/ 92 w 1347"/>
                <a:gd name="T71" fmla="*/ 986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47" h="987">
                  <a:moveTo>
                    <a:pt x="586" y="602"/>
                  </a:moveTo>
                  <a:cubicBezTo>
                    <a:pt x="561" y="585"/>
                    <a:pt x="519" y="560"/>
                    <a:pt x="502" y="535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26" y="100"/>
                    <a:pt x="9" y="58"/>
                    <a:pt x="17" y="33"/>
                  </a:cubicBezTo>
                  <a:cubicBezTo>
                    <a:pt x="34" y="17"/>
                    <a:pt x="51" y="0"/>
                    <a:pt x="92" y="0"/>
                  </a:cubicBezTo>
                  <a:cubicBezTo>
                    <a:pt x="1255" y="0"/>
                    <a:pt x="1255" y="0"/>
                    <a:pt x="1255" y="0"/>
                  </a:cubicBezTo>
                  <a:cubicBezTo>
                    <a:pt x="1255" y="0"/>
                    <a:pt x="1305" y="0"/>
                    <a:pt x="1330" y="41"/>
                  </a:cubicBezTo>
                  <a:cubicBezTo>
                    <a:pt x="1346" y="67"/>
                    <a:pt x="1330" y="108"/>
                    <a:pt x="1305" y="125"/>
                  </a:cubicBezTo>
                  <a:cubicBezTo>
                    <a:pt x="803" y="576"/>
                    <a:pt x="803" y="576"/>
                    <a:pt x="803" y="576"/>
                  </a:cubicBezTo>
                  <a:cubicBezTo>
                    <a:pt x="803" y="576"/>
                    <a:pt x="711" y="652"/>
                    <a:pt x="586" y="602"/>
                  </a:cubicBezTo>
                  <a:close/>
                  <a:moveTo>
                    <a:pt x="92" y="986"/>
                  </a:moveTo>
                  <a:cubicBezTo>
                    <a:pt x="92" y="986"/>
                    <a:pt x="0" y="978"/>
                    <a:pt x="0" y="894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200"/>
                    <a:pt x="17" y="192"/>
                    <a:pt x="42" y="217"/>
                  </a:cubicBezTo>
                  <a:cubicBezTo>
                    <a:pt x="234" y="409"/>
                    <a:pt x="234" y="409"/>
                    <a:pt x="234" y="409"/>
                  </a:cubicBezTo>
                  <a:cubicBezTo>
                    <a:pt x="260" y="426"/>
                    <a:pt x="268" y="468"/>
                    <a:pt x="251" y="493"/>
                  </a:cubicBezTo>
                  <a:cubicBezTo>
                    <a:pt x="109" y="827"/>
                    <a:pt x="109" y="827"/>
                    <a:pt x="109" y="827"/>
                  </a:cubicBezTo>
                  <a:cubicBezTo>
                    <a:pt x="101" y="853"/>
                    <a:pt x="109" y="853"/>
                    <a:pt x="126" y="827"/>
                  </a:cubicBezTo>
                  <a:cubicBezTo>
                    <a:pt x="318" y="576"/>
                    <a:pt x="318" y="576"/>
                    <a:pt x="318" y="576"/>
                  </a:cubicBezTo>
                  <a:cubicBezTo>
                    <a:pt x="343" y="552"/>
                    <a:pt x="368" y="552"/>
                    <a:pt x="393" y="568"/>
                  </a:cubicBezTo>
                  <a:cubicBezTo>
                    <a:pt x="477" y="643"/>
                    <a:pt x="477" y="643"/>
                    <a:pt x="477" y="643"/>
                  </a:cubicBezTo>
                  <a:cubicBezTo>
                    <a:pt x="502" y="660"/>
                    <a:pt x="544" y="685"/>
                    <a:pt x="569" y="694"/>
                  </a:cubicBezTo>
                  <a:cubicBezTo>
                    <a:pt x="636" y="710"/>
                    <a:pt x="744" y="735"/>
                    <a:pt x="820" y="677"/>
                  </a:cubicBezTo>
                  <a:cubicBezTo>
                    <a:pt x="945" y="568"/>
                    <a:pt x="945" y="568"/>
                    <a:pt x="945" y="568"/>
                  </a:cubicBezTo>
                  <a:cubicBezTo>
                    <a:pt x="970" y="552"/>
                    <a:pt x="1004" y="552"/>
                    <a:pt x="1020" y="576"/>
                  </a:cubicBezTo>
                  <a:cubicBezTo>
                    <a:pt x="1229" y="853"/>
                    <a:pt x="1229" y="853"/>
                    <a:pt x="1229" y="853"/>
                  </a:cubicBezTo>
                  <a:cubicBezTo>
                    <a:pt x="1246" y="877"/>
                    <a:pt x="1246" y="869"/>
                    <a:pt x="1238" y="844"/>
                  </a:cubicBezTo>
                  <a:cubicBezTo>
                    <a:pt x="1096" y="493"/>
                    <a:pt x="1096" y="493"/>
                    <a:pt x="1096" y="493"/>
                  </a:cubicBezTo>
                  <a:cubicBezTo>
                    <a:pt x="1079" y="468"/>
                    <a:pt x="1087" y="434"/>
                    <a:pt x="1112" y="409"/>
                  </a:cubicBezTo>
                  <a:cubicBezTo>
                    <a:pt x="1313" y="217"/>
                    <a:pt x="1313" y="217"/>
                    <a:pt x="1313" y="217"/>
                  </a:cubicBezTo>
                  <a:cubicBezTo>
                    <a:pt x="1330" y="192"/>
                    <a:pt x="1346" y="200"/>
                    <a:pt x="1346" y="225"/>
                  </a:cubicBezTo>
                  <a:cubicBezTo>
                    <a:pt x="1346" y="903"/>
                    <a:pt x="1346" y="903"/>
                    <a:pt x="1346" y="903"/>
                  </a:cubicBezTo>
                  <a:cubicBezTo>
                    <a:pt x="1346" y="903"/>
                    <a:pt x="1338" y="986"/>
                    <a:pt x="1246" y="986"/>
                  </a:cubicBezTo>
                  <a:cubicBezTo>
                    <a:pt x="92" y="986"/>
                    <a:pt x="92" y="986"/>
                    <a:pt x="92" y="986"/>
                  </a:cubicBezTo>
                  <a:close/>
                  <a:moveTo>
                    <a:pt x="92" y="986"/>
                  </a:moveTo>
                  <a:lnTo>
                    <a:pt x="92" y="9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893" tIns="60946" rIns="121893" bIns="6094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050" dirty="0">
                <a:cs typeface="+mn-ea"/>
                <a:sym typeface="+mn-lt"/>
              </a:endParaRPr>
            </a:p>
          </p:txBody>
        </p:sp>
        <p:sp>
          <p:nvSpPr>
            <p:cNvPr id="320" name="Freeform 290"/>
            <p:cNvSpPr>
              <a:spLocks noChangeAspect="1" noChangeArrowheads="1"/>
            </p:cNvSpPr>
            <p:nvPr/>
          </p:nvSpPr>
          <p:spPr bwMode="auto">
            <a:xfrm>
              <a:off x="7029692" y="2245776"/>
              <a:ext cx="506529" cy="392325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82843" tIns="91422" rIns="182843" bIns="91422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321" name="Freeform 417"/>
            <p:cNvSpPr>
              <a:spLocks noChangeAspect="1" noChangeArrowheads="1"/>
            </p:cNvSpPr>
            <p:nvPr/>
          </p:nvSpPr>
          <p:spPr bwMode="auto">
            <a:xfrm>
              <a:off x="7029692" y="4417164"/>
              <a:ext cx="437908" cy="438023"/>
            </a:xfrm>
            <a:custGeom>
              <a:avLst/>
              <a:gdLst>
                <a:gd name="T0" fmla="*/ 0 w 904"/>
                <a:gd name="T1" fmla="*/ 686 h 904"/>
                <a:gd name="T2" fmla="*/ 218 w 904"/>
                <a:gd name="T3" fmla="*/ 903 h 904"/>
                <a:gd name="T4" fmla="*/ 0 w 904"/>
                <a:gd name="T5" fmla="*/ 903 h 904"/>
                <a:gd name="T6" fmla="*/ 0 w 904"/>
                <a:gd name="T7" fmla="*/ 686 h 904"/>
                <a:gd name="T8" fmla="*/ 552 w 904"/>
                <a:gd name="T9" fmla="*/ 42 h 904"/>
                <a:gd name="T10" fmla="*/ 627 w 904"/>
                <a:gd name="T11" fmla="*/ 276 h 904"/>
                <a:gd name="T12" fmla="*/ 861 w 904"/>
                <a:gd name="T13" fmla="*/ 351 h 904"/>
                <a:gd name="T14" fmla="*/ 786 w 904"/>
                <a:gd name="T15" fmla="*/ 117 h 904"/>
                <a:gd name="T16" fmla="*/ 552 w 904"/>
                <a:gd name="T17" fmla="*/ 42 h 904"/>
                <a:gd name="T18" fmla="*/ 677 w 904"/>
                <a:gd name="T19" fmla="*/ 385 h 904"/>
                <a:gd name="T20" fmla="*/ 276 w 904"/>
                <a:gd name="T21" fmla="*/ 778 h 904"/>
                <a:gd name="T22" fmla="*/ 360 w 904"/>
                <a:gd name="T23" fmla="*/ 862 h 904"/>
                <a:gd name="T24" fmla="*/ 795 w 904"/>
                <a:gd name="T25" fmla="*/ 427 h 904"/>
                <a:gd name="T26" fmla="*/ 677 w 904"/>
                <a:gd name="T27" fmla="*/ 385 h 904"/>
                <a:gd name="T28" fmla="*/ 594 w 904"/>
                <a:gd name="T29" fmla="*/ 318 h 904"/>
                <a:gd name="T30" fmla="*/ 552 w 904"/>
                <a:gd name="T31" fmla="*/ 276 h 904"/>
                <a:gd name="T32" fmla="*/ 159 w 904"/>
                <a:gd name="T33" fmla="*/ 661 h 904"/>
                <a:gd name="T34" fmla="*/ 243 w 904"/>
                <a:gd name="T35" fmla="*/ 744 h 904"/>
                <a:gd name="T36" fmla="*/ 636 w 904"/>
                <a:gd name="T37" fmla="*/ 351 h 904"/>
                <a:gd name="T38" fmla="*/ 594 w 904"/>
                <a:gd name="T39" fmla="*/ 318 h 904"/>
                <a:gd name="T40" fmla="*/ 477 w 904"/>
                <a:gd name="T41" fmla="*/ 109 h 904"/>
                <a:gd name="T42" fmla="*/ 50 w 904"/>
                <a:gd name="T43" fmla="*/ 544 h 904"/>
                <a:gd name="T44" fmla="*/ 126 w 904"/>
                <a:gd name="T45" fmla="*/ 628 h 904"/>
                <a:gd name="T46" fmla="*/ 519 w 904"/>
                <a:gd name="T47" fmla="*/ 226 h 904"/>
                <a:gd name="T48" fmla="*/ 477 w 904"/>
                <a:gd name="T49" fmla="*/ 109 h 904"/>
                <a:gd name="T50" fmla="*/ 477 w 904"/>
                <a:gd name="T51" fmla="*/ 109 h 904"/>
                <a:gd name="T52" fmla="*/ 477 w 904"/>
                <a:gd name="T53" fmla="*/ 109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4" h="904">
                  <a:moveTo>
                    <a:pt x="0" y="686"/>
                  </a:moveTo>
                  <a:cubicBezTo>
                    <a:pt x="218" y="903"/>
                    <a:pt x="218" y="903"/>
                    <a:pt x="218" y="903"/>
                  </a:cubicBezTo>
                  <a:cubicBezTo>
                    <a:pt x="0" y="903"/>
                    <a:pt x="0" y="903"/>
                    <a:pt x="0" y="903"/>
                  </a:cubicBezTo>
                  <a:lnTo>
                    <a:pt x="0" y="686"/>
                  </a:lnTo>
                  <a:close/>
                  <a:moveTo>
                    <a:pt x="552" y="42"/>
                  </a:moveTo>
                  <a:cubicBezTo>
                    <a:pt x="510" y="84"/>
                    <a:pt x="544" y="193"/>
                    <a:pt x="627" y="276"/>
                  </a:cubicBezTo>
                  <a:cubicBezTo>
                    <a:pt x="719" y="360"/>
                    <a:pt x="820" y="393"/>
                    <a:pt x="861" y="351"/>
                  </a:cubicBezTo>
                  <a:cubicBezTo>
                    <a:pt x="903" y="310"/>
                    <a:pt x="870" y="209"/>
                    <a:pt x="786" y="117"/>
                  </a:cubicBezTo>
                  <a:cubicBezTo>
                    <a:pt x="703" y="34"/>
                    <a:pt x="594" y="0"/>
                    <a:pt x="552" y="42"/>
                  </a:cubicBezTo>
                  <a:close/>
                  <a:moveTo>
                    <a:pt x="677" y="385"/>
                  </a:moveTo>
                  <a:cubicBezTo>
                    <a:pt x="276" y="778"/>
                    <a:pt x="276" y="778"/>
                    <a:pt x="276" y="778"/>
                  </a:cubicBezTo>
                  <a:cubicBezTo>
                    <a:pt x="360" y="862"/>
                    <a:pt x="360" y="862"/>
                    <a:pt x="360" y="862"/>
                  </a:cubicBezTo>
                  <a:cubicBezTo>
                    <a:pt x="795" y="427"/>
                    <a:pt x="795" y="427"/>
                    <a:pt x="795" y="427"/>
                  </a:cubicBezTo>
                  <a:cubicBezTo>
                    <a:pt x="753" y="418"/>
                    <a:pt x="719" y="410"/>
                    <a:pt x="677" y="385"/>
                  </a:cubicBezTo>
                  <a:close/>
                  <a:moveTo>
                    <a:pt x="594" y="318"/>
                  </a:moveTo>
                  <a:cubicBezTo>
                    <a:pt x="577" y="301"/>
                    <a:pt x="569" y="285"/>
                    <a:pt x="552" y="276"/>
                  </a:cubicBezTo>
                  <a:cubicBezTo>
                    <a:pt x="159" y="661"/>
                    <a:pt x="159" y="661"/>
                    <a:pt x="159" y="661"/>
                  </a:cubicBezTo>
                  <a:cubicBezTo>
                    <a:pt x="243" y="744"/>
                    <a:pt x="243" y="744"/>
                    <a:pt x="243" y="744"/>
                  </a:cubicBezTo>
                  <a:cubicBezTo>
                    <a:pt x="636" y="351"/>
                    <a:pt x="636" y="351"/>
                    <a:pt x="636" y="351"/>
                  </a:cubicBezTo>
                  <a:cubicBezTo>
                    <a:pt x="619" y="343"/>
                    <a:pt x="602" y="327"/>
                    <a:pt x="594" y="318"/>
                  </a:cubicBezTo>
                  <a:close/>
                  <a:moveTo>
                    <a:pt x="477" y="109"/>
                  </a:moveTo>
                  <a:cubicBezTo>
                    <a:pt x="50" y="544"/>
                    <a:pt x="50" y="544"/>
                    <a:pt x="50" y="544"/>
                  </a:cubicBezTo>
                  <a:cubicBezTo>
                    <a:pt x="126" y="628"/>
                    <a:pt x="126" y="628"/>
                    <a:pt x="126" y="628"/>
                  </a:cubicBezTo>
                  <a:cubicBezTo>
                    <a:pt x="519" y="226"/>
                    <a:pt x="519" y="226"/>
                    <a:pt x="519" y="226"/>
                  </a:cubicBezTo>
                  <a:cubicBezTo>
                    <a:pt x="502" y="184"/>
                    <a:pt x="485" y="151"/>
                    <a:pt x="477" y="109"/>
                  </a:cubicBezTo>
                  <a:close/>
                  <a:moveTo>
                    <a:pt x="477" y="109"/>
                  </a:moveTo>
                  <a:lnTo>
                    <a:pt x="477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43785" tIns="121892" rIns="243785" bIns="121892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322" name="Freeform 526"/>
            <p:cNvSpPr>
              <a:spLocks noChangeAspect="1" noChangeArrowheads="1"/>
            </p:cNvSpPr>
            <p:nvPr/>
          </p:nvSpPr>
          <p:spPr bwMode="auto">
            <a:xfrm>
              <a:off x="4849940" y="4374817"/>
              <a:ext cx="428027" cy="554878"/>
            </a:xfrm>
            <a:custGeom>
              <a:avLst/>
              <a:gdLst>
                <a:gd name="T0" fmla="*/ 719 w 1222"/>
                <a:gd name="T1" fmla="*/ 1338 h 1581"/>
                <a:gd name="T2" fmla="*/ 686 w 1222"/>
                <a:gd name="T3" fmla="*/ 1221 h 1581"/>
                <a:gd name="T4" fmla="*/ 686 w 1222"/>
                <a:gd name="T5" fmla="*/ 359 h 1581"/>
                <a:gd name="T6" fmla="*/ 719 w 1222"/>
                <a:gd name="T7" fmla="*/ 243 h 1581"/>
                <a:gd name="T8" fmla="*/ 17 w 1222"/>
                <a:gd name="T9" fmla="*/ 460 h 1581"/>
                <a:gd name="T10" fmla="*/ 0 w 1222"/>
                <a:gd name="T11" fmla="*/ 794 h 1581"/>
                <a:gd name="T12" fmla="*/ 17 w 1222"/>
                <a:gd name="T13" fmla="*/ 1120 h 1581"/>
                <a:gd name="T14" fmla="*/ 502 w 1222"/>
                <a:gd name="T15" fmla="*/ 1530 h 1581"/>
                <a:gd name="T16" fmla="*/ 493 w 1222"/>
                <a:gd name="T17" fmla="*/ 1112 h 1581"/>
                <a:gd name="T18" fmla="*/ 284 w 1222"/>
                <a:gd name="T19" fmla="*/ 1120 h 1581"/>
                <a:gd name="T20" fmla="*/ 284 w 1222"/>
                <a:gd name="T21" fmla="*/ 794 h 1581"/>
                <a:gd name="T22" fmla="*/ 284 w 1222"/>
                <a:gd name="T23" fmla="*/ 460 h 1581"/>
                <a:gd name="T24" fmla="*/ 493 w 1222"/>
                <a:gd name="T25" fmla="*/ 468 h 1581"/>
                <a:gd name="T26" fmla="*/ 502 w 1222"/>
                <a:gd name="T27" fmla="*/ 58 h 1581"/>
                <a:gd name="T28" fmla="*/ 17 w 1222"/>
                <a:gd name="T29" fmla="*/ 460 h 1581"/>
                <a:gd name="T30" fmla="*/ 602 w 1222"/>
                <a:gd name="T31" fmla="*/ 911 h 1581"/>
                <a:gd name="T32" fmla="*/ 493 w 1222"/>
                <a:gd name="T33" fmla="*/ 861 h 1581"/>
                <a:gd name="T34" fmla="*/ 543 w 1222"/>
                <a:gd name="T35" fmla="*/ 828 h 1581"/>
                <a:gd name="T36" fmla="*/ 610 w 1222"/>
                <a:gd name="T37" fmla="*/ 778 h 1581"/>
                <a:gd name="T38" fmla="*/ 627 w 1222"/>
                <a:gd name="T39" fmla="*/ 660 h 1581"/>
                <a:gd name="T40" fmla="*/ 476 w 1222"/>
                <a:gd name="T41" fmla="*/ 677 h 1581"/>
                <a:gd name="T42" fmla="*/ 510 w 1222"/>
                <a:gd name="T43" fmla="*/ 736 h 1581"/>
                <a:gd name="T44" fmla="*/ 560 w 1222"/>
                <a:gd name="T45" fmla="*/ 677 h 1581"/>
                <a:gd name="T46" fmla="*/ 585 w 1222"/>
                <a:gd name="T47" fmla="*/ 719 h 1581"/>
                <a:gd name="T48" fmla="*/ 502 w 1222"/>
                <a:gd name="T49" fmla="*/ 803 h 1581"/>
                <a:gd name="T50" fmla="*/ 410 w 1222"/>
                <a:gd name="T51" fmla="*/ 911 h 1581"/>
                <a:gd name="T52" fmla="*/ 819 w 1222"/>
                <a:gd name="T53" fmla="*/ 811 h 1581"/>
                <a:gd name="T54" fmla="*/ 794 w 1222"/>
                <a:gd name="T55" fmla="*/ 635 h 1581"/>
                <a:gd name="T56" fmla="*/ 644 w 1222"/>
                <a:gd name="T57" fmla="*/ 853 h 1581"/>
                <a:gd name="T58" fmla="*/ 744 w 1222"/>
                <a:gd name="T59" fmla="*/ 911 h 1581"/>
                <a:gd name="T60" fmla="*/ 803 w 1222"/>
                <a:gd name="T61" fmla="*/ 853 h 1581"/>
                <a:gd name="T62" fmla="*/ 844 w 1222"/>
                <a:gd name="T63" fmla="*/ 811 h 1581"/>
                <a:gd name="T64" fmla="*/ 786 w 1222"/>
                <a:gd name="T65" fmla="*/ 686 h 1581"/>
                <a:gd name="T66" fmla="*/ 694 w 1222"/>
                <a:gd name="T67" fmla="*/ 811 h 1581"/>
                <a:gd name="T68" fmla="*/ 694 w 1222"/>
                <a:gd name="T69" fmla="*/ 811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1581">
                  <a:moveTo>
                    <a:pt x="1221" y="794"/>
                  </a:moveTo>
                  <a:cubicBezTo>
                    <a:pt x="1221" y="1079"/>
                    <a:pt x="995" y="1313"/>
                    <a:pt x="719" y="1338"/>
                  </a:cubicBezTo>
                  <a:cubicBezTo>
                    <a:pt x="719" y="1329"/>
                    <a:pt x="711" y="1313"/>
                    <a:pt x="711" y="1296"/>
                  </a:cubicBezTo>
                  <a:cubicBezTo>
                    <a:pt x="711" y="1296"/>
                    <a:pt x="702" y="1262"/>
                    <a:pt x="686" y="1221"/>
                  </a:cubicBezTo>
                  <a:cubicBezTo>
                    <a:pt x="911" y="1212"/>
                    <a:pt x="1095" y="1028"/>
                    <a:pt x="1095" y="794"/>
                  </a:cubicBezTo>
                  <a:cubicBezTo>
                    <a:pt x="1095" y="560"/>
                    <a:pt x="911" y="368"/>
                    <a:pt x="686" y="359"/>
                  </a:cubicBezTo>
                  <a:cubicBezTo>
                    <a:pt x="702" y="326"/>
                    <a:pt x="711" y="293"/>
                    <a:pt x="711" y="284"/>
                  </a:cubicBezTo>
                  <a:cubicBezTo>
                    <a:pt x="711" y="276"/>
                    <a:pt x="719" y="259"/>
                    <a:pt x="719" y="243"/>
                  </a:cubicBezTo>
                  <a:cubicBezTo>
                    <a:pt x="995" y="267"/>
                    <a:pt x="1221" y="510"/>
                    <a:pt x="1221" y="794"/>
                  </a:cubicBezTo>
                  <a:close/>
                  <a:moveTo>
                    <a:pt x="17" y="460"/>
                  </a:moveTo>
                  <a:cubicBezTo>
                    <a:pt x="8" y="568"/>
                    <a:pt x="0" y="677"/>
                    <a:pt x="0" y="786"/>
                  </a:cubicBezTo>
                  <a:lnTo>
                    <a:pt x="0" y="794"/>
                  </a:lnTo>
                  <a:lnTo>
                    <a:pt x="0" y="803"/>
                  </a:lnTo>
                  <a:cubicBezTo>
                    <a:pt x="0" y="911"/>
                    <a:pt x="8" y="1012"/>
                    <a:pt x="17" y="1120"/>
                  </a:cubicBezTo>
                  <a:cubicBezTo>
                    <a:pt x="42" y="1396"/>
                    <a:pt x="259" y="1580"/>
                    <a:pt x="468" y="1538"/>
                  </a:cubicBezTo>
                  <a:cubicBezTo>
                    <a:pt x="485" y="1530"/>
                    <a:pt x="493" y="1530"/>
                    <a:pt x="502" y="1530"/>
                  </a:cubicBezTo>
                  <a:cubicBezTo>
                    <a:pt x="552" y="1505"/>
                    <a:pt x="594" y="1471"/>
                    <a:pt x="644" y="1438"/>
                  </a:cubicBezTo>
                  <a:cubicBezTo>
                    <a:pt x="702" y="1396"/>
                    <a:pt x="569" y="1070"/>
                    <a:pt x="493" y="1112"/>
                  </a:cubicBezTo>
                  <a:cubicBezTo>
                    <a:pt x="460" y="1129"/>
                    <a:pt x="376" y="1196"/>
                    <a:pt x="343" y="1196"/>
                  </a:cubicBezTo>
                  <a:cubicBezTo>
                    <a:pt x="309" y="1204"/>
                    <a:pt x="293" y="1162"/>
                    <a:pt x="284" y="1120"/>
                  </a:cubicBezTo>
                  <a:cubicBezTo>
                    <a:pt x="276" y="1028"/>
                    <a:pt x="284" y="903"/>
                    <a:pt x="284" y="803"/>
                  </a:cubicBezTo>
                  <a:cubicBezTo>
                    <a:pt x="284" y="794"/>
                    <a:pt x="284" y="794"/>
                    <a:pt x="284" y="794"/>
                  </a:cubicBezTo>
                  <a:cubicBezTo>
                    <a:pt x="284" y="786"/>
                    <a:pt x="284" y="786"/>
                    <a:pt x="284" y="786"/>
                  </a:cubicBezTo>
                  <a:cubicBezTo>
                    <a:pt x="284" y="677"/>
                    <a:pt x="276" y="560"/>
                    <a:pt x="284" y="460"/>
                  </a:cubicBezTo>
                  <a:cubicBezTo>
                    <a:pt x="293" y="426"/>
                    <a:pt x="309" y="385"/>
                    <a:pt x="343" y="385"/>
                  </a:cubicBezTo>
                  <a:cubicBezTo>
                    <a:pt x="376" y="393"/>
                    <a:pt x="460" y="452"/>
                    <a:pt x="493" y="468"/>
                  </a:cubicBezTo>
                  <a:cubicBezTo>
                    <a:pt x="569" y="510"/>
                    <a:pt x="702" y="184"/>
                    <a:pt x="644" y="142"/>
                  </a:cubicBezTo>
                  <a:cubicBezTo>
                    <a:pt x="594" y="117"/>
                    <a:pt x="552" y="75"/>
                    <a:pt x="502" y="58"/>
                  </a:cubicBezTo>
                  <a:cubicBezTo>
                    <a:pt x="493" y="50"/>
                    <a:pt x="485" y="50"/>
                    <a:pt x="468" y="50"/>
                  </a:cubicBezTo>
                  <a:cubicBezTo>
                    <a:pt x="259" y="0"/>
                    <a:pt x="42" y="184"/>
                    <a:pt x="17" y="460"/>
                  </a:cubicBezTo>
                  <a:close/>
                  <a:moveTo>
                    <a:pt x="410" y="911"/>
                  </a:moveTo>
                  <a:cubicBezTo>
                    <a:pt x="602" y="911"/>
                    <a:pt x="602" y="911"/>
                    <a:pt x="602" y="911"/>
                  </a:cubicBezTo>
                  <a:cubicBezTo>
                    <a:pt x="610" y="861"/>
                    <a:pt x="610" y="861"/>
                    <a:pt x="610" y="861"/>
                  </a:cubicBezTo>
                  <a:cubicBezTo>
                    <a:pt x="493" y="861"/>
                    <a:pt x="493" y="861"/>
                    <a:pt x="493" y="861"/>
                  </a:cubicBezTo>
                  <a:cubicBezTo>
                    <a:pt x="493" y="861"/>
                    <a:pt x="502" y="853"/>
                    <a:pt x="510" y="853"/>
                  </a:cubicBezTo>
                  <a:cubicBezTo>
                    <a:pt x="510" y="845"/>
                    <a:pt x="527" y="836"/>
                    <a:pt x="543" y="828"/>
                  </a:cubicBezTo>
                  <a:cubicBezTo>
                    <a:pt x="569" y="811"/>
                    <a:pt x="569" y="811"/>
                    <a:pt x="569" y="811"/>
                  </a:cubicBezTo>
                  <a:cubicBezTo>
                    <a:pt x="585" y="803"/>
                    <a:pt x="602" y="786"/>
                    <a:pt x="610" y="778"/>
                  </a:cubicBezTo>
                  <a:cubicBezTo>
                    <a:pt x="627" y="761"/>
                    <a:pt x="635" y="744"/>
                    <a:pt x="644" y="719"/>
                  </a:cubicBezTo>
                  <a:cubicBezTo>
                    <a:pt x="652" y="694"/>
                    <a:pt x="644" y="677"/>
                    <a:pt x="627" y="660"/>
                  </a:cubicBezTo>
                  <a:cubicBezTo>
                    <a:pt x="619" y="644"/>
                    <a:pt x="594" y="635"/>
                    <a:pt x="569" y="635"/>
                  </a:cubicBezTo>
                  <a:cubicBezTo>
                    <a:pt x="527" y="635"/>
                    <a:pt x="502" y="644"/>
                    <a:pt x="476" y="677"/>
                  </a:cubicBezTo>
                  <a:cubicBezTo>
                    <a:pt x="468" y="686"/>
                    <a:pt x="460" y="711"/>
                    <a:pt x="452" y="736"/>
                  </a:cubicBezTo>
                  <a:cubicBezTo>
                    <a:pt x="510" y="736"/>
                    <a:pt x="510" y="736"/>
                    <a:pt x="510" y="736"/>
                  </a:cubicBezTo>
                  <a:cubicBezTo>
                    <a:pt x="510" y="719"/>
                    <a:pt x="518" y="702"/>
                    <a:pt x="518" y="694"/>
                  </a:cubicBezTo>
                  <a:cubicBezTo>
                    <a:pt x="527" y="686"/>
                    <a:pt x="543" y="677"/>
                    <a:pt x="560" y="677"/>
                  </a:cubicBezTo>
                  <a:cubicBezTo>
                    <a:pt x="569" y="677"/>
                    <a:pt x="577" y="686"/>
                    <a:pt x="585" y="694"/>
                  </a:cubicBezTo>
                  <a:cubicBezTo>
                    <a:pt x="585" y="702"/>
                    <a:pt x="594" y="711"/>
                    <a:pt x="585" y="719"/>
                  </a:cubicBezTo>
                  <a:cubicBezTo>
                    <a:pt x="585" y="736"/>
                    <a:pt x="577" y="744"/>
                    <a:pt x="560" y="761"/>
                  </a:cubicBezTo>
                  <a:cubicBezTo>
                    <a:pt x="552" y="769"/>
                    <a:pt x="535" y="778"/>
                    <a:pt x="502" y="803"/>
                  </a:cubicBezTo>
                  <a:cubicBezTo>
                    <a:pt x="468" y="819"/>
                    <a:pt x="452" y="836"/>
                    <a:pt x="435" y="861"/>
                  </a:cubicBezTo>
                  <a:cubicBezTo>
                    <a:pt x="426" y="878"/>
                    <a:pt x="418" y="895"/>
                    <a:pt x="410" y="911"/>
                  </a:cubicBezTo>
                  <a:close/>
                  <a:moveTo>
                    <a:pt x="844" y="811"/>
                  </a:moveTo>
                  <a:cubicBezTo>
                    <a:pt x="819" y="811"/>
                    <a:pt x="819" y="811"/>
                    <a:pt x="819" y="811"/>
                  </a:cubicBezTo>
                  <a:cubicBezTo>
                    <a:pt x="853" y="635"/>
                    <a:pt x="853" y="635"/>
                    <a:pt x="853" y="635"/>
                  </a:cubicBezTo>
                  <a:cubicBezTo>
                    <a:pt x="794" y="635"/>
                    <a:pt x="794" y="635"/>
                    <a:pt x="794" y="635"/>
                  </a:cubicBezTo>
                  <a:cubicBezTo>
                    <a:pt x="652" y="803"/>
                    <a:pt x="652" y="803"/>
                    <a:pt x="652" y="803"/>
                  </a:cubicBezTo>
                  <a:cubicBezTo>
                    <a:pt x="644" y="853"/>
                    <a:pt x="644" y="853"/>
                    <a:pt x="644" y="853"/>
                  </a:cubicBezTo>
                  <a:cubicBezTo>
                    <a:pt x="753" y="853"/>
                    <a:pt x="753" y="853"/>
                    <a:pt x="753" y="853"/>
                  </a:cubicBezTo>
                  <a:cubicBezTo>
                    <a:pt x="744" y="911"/>
                    <a:pt x="744" y="911"/>
                    <a:pt x="744" y="911"/>
                  </a:cubicBezTo>
                  <a:cubicBezTo>
                    <a:pt x="794" y="911"/>
                    <a:pt x="794" y="911"/>
                    <a:pt x="794" y="911"/>
                  </a:cubicBezTo>
                  <a:cubicBezTo>
                    <a:pt x="803" y="853"/>
                    <a:pt x="803" y="853"/>
                    <a:pt x="803" y="853"/>
                  </a:cubicBezTo>
                  <a:cubicBezTo>
                    <a:pt x="836" y="853"/>
                    <a:pt x="836" y="853"/>
                    <a:pt x="836" y="853"/>
                  </a:cubicBezTo>
                  <a:lnTo>
                    <a:pt x="844" y="811"/>
                  </a:lnTo>
                  <a:close/>
                  <a:moveTo>
                    <a:pt x="694" y="811"/>
                  </a:moveTo>
                  <a:cubicBezTo>
                    <a:pt x="786" y="686"/>
                    <a:pt x="786" y="686"/>
                    <a:pt x="786" y="686"/>
                  </a:cubicBezTo>
                  <a:cubicBezTo>
                    <a:pt x="761" y="811"/>
                    <a:pt x="761" y="811"/>
                    <a:pt x="761" y="811"/>
                  </a:cubicBezTo>
                  <a:lnTo>
                    <a:pt x="694" y="811"/>
                  </a:lnTo>
                  <a:close/>
                  <a:moveTo>
                    <a:pt x="694" y="811"/>
                  </a:moveTo>
                  <a:lnTo>
                    <a:pt x="694" y="8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43785" tIns="121892" rIns="243785" bIns="121892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2400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0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  <p:cond evt="onPrev" delay="0"/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组合 1"/>
          <p:cNvGrpSpPr/>
          <p:nvPr/>
        </p:nvGrpSpPr>
        <p:grpSpPr>
          <a:xfrm>
            <a:off x="3308898" y="2509296"/>
            <a:ext cx="5521451" cy="1312278"/>
            <a:chOff x="3516125" y="2798058"/>
            <a:chExt cx="5521451" cy="1312278"/>
          </a:xfrm>
        </p:grpSpPr>
        <p:grpSp>
          <p:nvGrpSpPr>
            <p:cNvPr id="325" name="组合 2"/>
            <p:cNvGrpSpPr/>
            <p:nvPr/>
          </p:nvGrpSpPr>
          <p:grpSpPr>
            <a:xfrm>
              <a:off x="3739745" y="2798058"/>
              <a:ext cx="5297831" cy="1312278"/>
              <a:chOff x="2298739" y="1774825"/>
              <a:chExt cx="5297831" cy="1312278"/>
            </a:xfrm>
          </p:grpSpPr>
          <p:sp>
            <p:nvSpPr>
              <p:cNvPr id="326" name="文本框 5"/>
              <p:cNvSpPr txBox="1"/>
              <p:nvPr/>
            </p:nvSpPr>
            <p:spPr>
              <a:xfrm>
                <a:off x="3735124" y="1774825"/>
                <a:ext cx="3861446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defRPr/>
                </a:pPr>
                <a:r>
                  <a:rPr lang="zh-CN" altLang="en-US" sz="4800" b="1" dirty="0">
                    <a:solidFill>
                      <a:srgbClr val="42556C"/>
                    </a:solidFill>
                    <a:cs typeface="+mn-ea"/>
                    <a:sym typeface="+mn-lt"/>
                  </a:rPr>
                  <a:t>谓何</a:t>
                </a:r>
                <a:endParaRPr lang="zh-CN" altLang="en-US" sz="4800" b="1" dirty="0">
                  <a:solidFill>
                    <a:srgbClr val="42556C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7" name="文本框 6"/>
              <p:cNvSpPr txBox="1"/>
              <p:nvPr/>
            </p:nvSpPr>
            <p:spPr>
              <a:xfrm>
                <a:off x="3800338" y="2688323"/>
                <a:ext cx="3760495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000" dirty="0">
                    <a:solidFill>
                      <a:schemeClr val="tx1"/>
                    </a:solidFill>
                    <a:cs typeface="+mn-ea"/>
                    <a:sym typeface="+mn-lt"/>
                  </a:rPr>
                  <a:t>文明素养的内涵与外延</a:t>
                </a:r>
                <a:endParaRPr lang="zh-CN" altLang="en-US" sz="2000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8" name="文本框 1"/>
              <p:cNvSpPr txBox="1"/>
              <p:nvPr/>
            </p:nvSpPr>
            <p:spPr>
              <a:xfrm>
                <a:off x="2298739" y="1833181"/>
                <a:ext cx="93385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7200" b="1" dirty="0">
                    <a:solidFill>
                      <a:srgbClr val="42556C"/>
                    </a:solidFill>
                    <a:cs typeface="+mn-ea"/>
                    <a:sym typeface="+mn-lt"/>
                  </a:rPr>
                  <a:t>2</a:t>
                </a:r>
                <a:endParaRPr lang="zh-TW" altLang="en-US" sz="7200" b="1" dirty="0">
                  <a:solidFill>
                    <a:srgbClr val="42556C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29" name="矩形: 圆角 4"/>
            <p:cNvSpPr/>
            <p:nvPr/>
          </p:nvSpPr>
          <p:spPr>
            <a:xfrm>
              <a:off x="3516125" y="2843920"/>
              <a:ext cx="1157475" cy="1169790"/>
            </a:xfrm>
            <a:prstGeom prst="roundRect">
              <a:avLst/>
            </a:prstGeom>
            <a:noFill/>
            <a:ln w="69850">
              <a:solidFill>
                <a:srgbClr val="4255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42556C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30" name="Freeform 5"/>
          <p:cNvSpPr/>
          <p:nvPr/>
        </p:nvSpPr>
        <p:spPr bwMode="auto">
          <a:xfrm>
            <a:off x="0" y="4187825"/>
            <a:ext cx="12192000" cy="2670175"/>
          </a:xfrm>
          <a:custGeom>
            <a:avLst/>
            <a:gdLst>
              <a:gd name="T0" fmla="*/ 40 w 3840"/>
              <a:gd name="T1" fmla="*/ 17 h 838"/>
              <a:gd name="T2" fmla="*/ 201 w 3840"/>
              <a:gd name="T3" fmla="*/ 89 h 838"/>
              <a:gd name="T4" fmla="*/ 248 w 3840"/>
              <a:gd name="T5" fmla="*/ 108 h 838"/>
              <a:gd name="T6" fmla="*/ 289 w 3840"/>
              <a:gd name="T7" fmla="*/ 125 h 838"/>
              <a:gd name="T8" fmla="*/ 341 w 3840"/>
              <a:gd name="T9" fmla="*/ 145 h 838"/>
              <a:gd name="T10" fmla="*/ 404 w 3840"/>
              <a:gd name="T11" fmla="*/ 169 h 838"/>
              <a:gd name="T12" fmla="*/ 519 w 3840"/>
              <a:gd name="T13" fmla="*/ 209 h 838"/>
              <a:gd name="T14" fmla="*/ 534 w 3840"/>
              <a:gd name="T15" fmla="*/ 214 h 838"/>
              <a:gd name="T16" fmla="*/ 608 w 3840"/>
              <a:gd name="T17" fmla="*/ 239 h 838"/>
              <a:gd name="T18" fmla="*/ 700 w 3840"/>
              <a:gd name="T19" fmla="*/ 267 h 838"/>
              <a:gd name="T20" fmla="*/ 736 w 3840"/>
              <a:gd name="T21" fmla="*/ 277 h 838"/>
              <a:gd name="T22" fmla="*/ 828 w 3840"/>
              <a:gd name="T23" fmla="*/ 303 h 838"/>
              <a:gd name="T24" fmla="*/ 993 w 3840"/>
              <a:gd name="T25" fmla="*/ 343 h 838"/>
              <a:gd name="T26" fmla="*/ 1124 w 3840"/>
              <a:gd name="T27" fmla="*/ 371 h 838"/>
              <a:gd name="T28" fmla="*/ 1230 w 3840"/>
              <a:gd name="T29" fmla="*/ 391 h 838"/>
              <a:gd name="T30" fmla="*/ 1280 w 3840"/>
              <a:gd name="T31" fmla="*/ 399 h 838"/>
              <a:gd name="T32" fmla="*/ 1352 w 3840"/>
              <a:gd name="T33" fmla="*/ 409 h 838"/>
              <a:gd name="T34" fmla="*/ 1414 w 3840"/>
              <a:gd name="T35" fmla="*/ 419 h 838"/>
              <a:gd name="T36" fmla="*/ 1480 w 3840"/>
              <a:gd name="T37" fmla="*/ 427 h 838"/>
              <a:gd name="T38" fmla="*/ 1552 w 3840"/>
              <a:gd name="T39" fmla="*/ 435 h 838"/>
              <a:gd name="T40" fmla="*/ 1640 w 3840"/>
              <a:gd name="T41" fmla="*/ 443 h 838"/>
              <a:gd name="T42" fmla="*/ 1756 w 3840"/>
              <a:gd name="T43" fmla="*/ 451 h 838"/>
              <a:gd name="T44" fmla="*/ 2157 w 3840"/>
              <a:gd name="T45" fmla="*/ 456 h 838"/>
              <a:gd name="T46" fmla="*/ 2309 w 3840"/>
              <a:gd name="T47" fmla="*/ 448 h 838"/>
              <a:gd name="T48" fmla="*/ 2412 w 3840"/>
              <a:gd name="T49" fmla="*/ 438 h 838"/>
              <a:gd name="T50" fmla="*/ 2484 w 3840"/>
              <a:gd name="T51" fmla="*/ 431 h 838"/>
              <a:gd name="T52" fmla="*/ 2552 w 3840"/>
              <a:gd name="T53" fmla="*/ 423 h 838"/>
              <a:gd name="T54" fmla="*/ 2690 w 3840"/>
              <a:gd name="T55" fmla="*/ 403 h 838"/>
              <a:gd name="T56" fmla="*/ 2738 w 3840"/>
              <a:gd name="T57" fmla="*/ 395 h 838"/>
              <a:gd name="T58" fmla="*/ 2921 w 3840"/>
              <a:gd name="T59" fmla="*/ 359 h 838"/>
              <a:gd name="T60" fmla="*/ 3040 w 3840"/>
              <a:gd name="T61" fmla="*/ 331 h 838"/>
              <a:gd name="T62" fmla="*/ 3132 w 3840"/>
              <a:gd name="T63" fmla="*/ 307 h 838"/>
              <a:gd name="T64" fmla="*/ 3248 w 3840"/>
              <a:gd name="T65" fmla="*/ 273 h 838"/>
              <a:gd name="T66" fmla="*/ 3299 w 3840"/>
              <a:gd name="T67" fmla="*/ 257 h 838"/>
              <a:gd name="T68" fmla="*/ 3320 w 3840"/>
              <a:gd name="T69" fmla="*/ 251 h 838"/>
              <a:gd name="T70" fmla="*/ 3344 w 3840"/>
              <a:gd name="T71" fmla="*/ 243 h 838"/>
              <a:gd name="T72" fmla="*/ 3380 w 3840"/>
              <a:gd name="T73" fmla="*/ 231 h 838"/>
              <a:gd name="T74" fmla="*/ 3483 w 3840"/>
              <a:gd name="T75" fmla="*/ 195 h 838"/>
              <a:gd name="T76" fmla="*/ 3519 w 3840"/>
              <a:gd name="T77" fmla="*/ 181 h 838"/>
              <a:gd name="T78" fmla="*/ 3571 w 3840"/>
              <a:gd name="T79" fmla="*/ 161 h 838"/>
              <a:gd name="T80" fmla="*/ 3611 w 3840"/>
              <a:gd name="T81" fmla="*/ 145 h 838"/>
              <a:gd name="T82" fmla="*/ 3658 w 3840"/>
              <a:gd name="T83" fmla="*/ 127 h 838"/>
              <a:gd name="T84" fmla="*/ 3707 w 3840"/>
              <a:gd name="T85" fmla="*/ 105 h 838"/>
              <a:gd name="T86" fmla="*/ 3778 w 3840"/>
              <a:gd name="T87" fmla="*/ 75 h 838"/>
              <a:gd name="T88" fmla="*/ 3822 w 3840"/>
              <a:gd name="T89" fmla="*/ 55 h 838"/>
              <a:gd name="T90" fmla="*/ 3839 w 3840"/>
              <a:gd name="T91" fmla="*/ 47 h 838"/>
              <a:gd name="T92" fmla="*/ 3840 w 3840"/>
              <a:gd name="T93" fmla="*/ 838 h 838"/>
              <a:gd name="T94" fmla="*/ 0 w 3840"/>
              <a:gd name="T95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840" h="838">
                <a:moveTo>
                  <a:pt x="0" y="0"/>
                </a:moveTo>
                <a:cubicBezTo>
                  <a:pt x="15" y="2"/>
                  <a:pt x="27" y="12"/>
                  <a:pt x="40" y="17"/>
                </a:cubicBezTo>
                <a:cubicBezTo>
                  <a:pt x="72" y="32"/>
                  <a:pt x="104" y="47"/>
                  <a:pt x="137" y="61"/>
                </a:cubicBezTo>
                <a:cubicBezTo>
                  <a:pt x="158" y="71"/>
                  <a:pt x="179" y="80"/>
                  <a:pt x="201" y="89"/>
                </a:cubicBezTo>
                <a:cubicBezTo>
                  <a:pt x="215" y="96"/>
                  <a:pt x="230" y="100"/>
                  <a:pt x="244" y="108"/>
                </a:cubicBezTo>
                <a:cubicBezTo>
                  <a:pt x="245" y="108"/>
                  <a:pt x="247" y="108"/>
                  <a:pt x="248" y="108"/>
                </a:cubicBezTo>
                <a:cubicBezTo>
                  <a:pt x="255" y="112"/>
                  <a:pt x="262" y="115"/>
                  <a:pt x="269" y="117"/>
                </a:cubicBezTo>
                <a:cubicBezTo>
                  <a:pt x="275" y="120"/>
                  <a:pt x="282" y="123"/>
                  <a:pt x="289" y="125"/>
                </a:cubicBezTo>
                <a:cubicBezTo>
                  <a:pt x="295" y="128"/>
                  <a:pt x="302" y="131"/>
                  <a:pt x="309" y="133"/>
                </a:cubicBezTo>
                <a:cubicBezTo>
                  <a:pt x="319" y="137"/>
                  <a:pt x="330" y="142"/>
                  <a:pt x="341" y="145"/>
                </a:cubicBezTo>
                <a:cubicBezTo>
                  <a:pt x="352" y="150"/>
                  <a:pt x="364" y="154"/>
                  <a:pt x="376" y="159"/>
                </a:cubicBezTo>
                <a:cubicBezTo>
                  <a:pt x="385" y="162"/>
                  <a:pt x="395" y="166"/>
                  <a:pt x="404" y="169"/>
                </a:cubicBezTo>
                <a:cubicBezTo>
                  <a:pt x="415" y="173"/>
                  <a:pt x="426" y="177"/>
                  <a:pt x="437" y="181"/>
                </a:cubicBezTo>
                <a:cubicBezTo>
                  <a:pt x="464" y="190"/>
                  <a:pt x="491" y="201"/>
                  <a:pt x="519" y="209"/>
                </a:cubicBezTo>
                <a:cubicBezTo>
                  <a:pt x="522" y="211"/>
                  <a:pt x="522" y="211"/>
                  <a:pt x="522" y="211"/>
                </a:cubicBezTo>
                <a:cubicBezTo>
                  <a:pt x="526" y="212"/>
                  <a:pt x="530" y="213"/>
                  <a:pt x="534" y="214"/>
                </a:cubicBezTo>
                <a:cubicBezTo>
                  <a:pt x="538" y="216"/>
                  <a:pt x="542" y="217"/>
                  <a:pt x="546" y="219"/>
                </a:cubicBezTo>
                <a:cubicBezTo>
                  <a:pt x="567" y="226"/>
                  <a:pt x="588" y="232"/>
                  <a:pt x="608" y="239"/>
                </a:cubicBezTo>
                <a:cubicBezTo>
                  <a:pt x="610" y="240"/>
                  <a:pt x="614" y="240"/>
                  <a:pt x="616" y="241"/>
                </a:cubicBezTo>
                <a:cubicBezTo>
                  <a:pt x="644" y="251"/>
                  <a:pt x="673" y="257"/>
                  <a:pt x="700" y="267"/>
                </a:cubicBezTo>
                <a:cubicBezTo>
                  <a:pt x="702" y="268"/>
                  <a:pt x="707" y="268"/>
                  <a:pt x="709" y="269"/>
                </a:cubicBezTo>
                <a:cubicBezTo>
                  <a:pt x="717" y="272"/>
                  <a:pt x="727" y="275"/>
                  <a:pt x="736" y="277"/>
                </a:cubicBezTo>
                <a:cubicBezTo>
                  <a:pt x="752" y="282"/>
                  <a:pt x="768" y="286"/>
                  <a:pt x="784" y="291"/>
                </a:cubicBezTo>
                <a:cubicBezTo>
                  <a:pt x="799" y="295"/>
                  <a:pt x="814" y="298"/>
                  <a:pt x="828" y="303"/>
                </a:cubicBezTo>
                <a:cubicBezTo>
                  <a:pt x="866" y="312"/>
                  <a:pt x="903" y="322"/>
                  <a:pt x="940" y="331"/>
                </a:cubicBezTo>
                <a:cubicBezTo>
                  <a:pt x="958" y="336"/>
                  <a:pt x="976" y="338"/>
                  <a:pt x="993" y="343"/>
                </a:cubicBezTo>
                <a:cubicBezTo>
                  <a:pt x="1029" y="351"/>
                  <a:pt x="1066" y="358"/>
                  <a:pt x="1102" y="367"/>
                </a:cubicBezTo>
                <a:cubicBezTo>
                  <a:pt x="1109" y="368"/>
                  <a:pt x="1117" y="368"/>
                  <a:pt x="1124" y="371"/>
                </a:cubicBezTo>
                <a:cubicBezTo>
                  <a:pt x="1152" y="376"/>
                  <a:pt x="1181" y="381"/>
                  <a:pt x="1209" y="387"/>
                </a:cubicBezTo>
                <a:cubicBezTo>
                  <a:pt x="1216" y="388"/>
                  <a:pt x="1223" y="388"/>
                  <a:pt x="1230" y="391"/>
                </a:cubicBezTo>
                <a:cubicBezTo>
                  <a:pt x="1238" y="392"/>
                  <a:pt x="1247" y="392"/>
                  <a:pt x="1254" y="395"/>
                </a:cubicBezTo>
                <a:cubicBezTo>
                  <a:pt x="1263" y="396"/>
                  <a:pt x="1272" y="396"/>
                  <a:pt x="1280" y="399"/>
                </a:cubicBezTo>
                <a:cubicBezTo>
                  <a:pt x="1297" y="401"/>
                  <a:pt x="1314" y="404"/>
                  <a:pt x="1331" y="407"/>
                </a:cubicBezTo>
                <a:cubicBezTo>
                  <a:pt x="1338" y="408"/>
                  <a:pt x="1345" y="408"/>
                  <a:pt x="1352" y="409"/>
                </a:cubicBezTo>
                <a:cubicBezTo>
                  <a:pt x="1361" y="413"/>
                  <a:pt x="1371" y="412"/>
                  <a:pt x="1380" y="413"/>
                </a:cubicBezTo>
                <a:cubicBezTo>
                  <a:pt x="1391" y="417"/>
                  <a:pt x="1403" y="415"/>
                  <a:pt x="1414" y="419"/>
                </a:cubicBezTo>
                <a:cubicBezTo>
                  <a:pt x="1425" y="421"/>
                  <a:pt x="1437" y="419"/>
                  <a:pt x="1448" y="423"/>
                </a:cubicBezTo>
                <a:cubicBezTo>
                  <a:pt x="1459" y="424"/>
                  <a:pt x="1470" y="424"/>
                  <a:pt x="1480" y="427"/>
                </a:cubicBezTo>
                <a:cubicBezTo>
                  <a:pt x="1492" y="428"/>
                  <a:pt x="1504" y="428"/>
                  <a:pt x="1516" y="431"/>
                </a:cubicBezTo>
                <a:cubicBezTo>
                  <a:pt x="1528" y="432"/>
                  <a:pt x="1541" y="431"/>
                  <a:pt x="1552" y="435"/>
                </a:cubicBezTo>
                <a:cubicBezTo>
                  <a:pt x="1565" y="436"/>
                  <a:pt x="1578" y="435"/>
                  <a:pt x="1590" y="438"/>
                </a:cubicBezTo>
                <a:cubicBezTo>
                  <a:pt x="1607" y="442"/>
                  <a:pt x="1624" y="438"/>
                  <a:pt x="1640" y="443"/>
                </a:cubicBezTo>
                <a:cubicBezTo>
                  <a:pt x="1656" y="444"/>
                  <a:pt x="1672" y="443"/>
                  <a:pt x="1688" y="446"/>
                </a:cubicBezTo>
                <a:cubicBezTo>
                  <a:pt x="1710" y="450"/>
                  <a:pt x="1734" y="445"/>
                  <a:pt x="1756" y="451"/>
                </a:cubicBezTo>
                <a:cubicBezTo>
                  <a:pt x="1785" y="454"/>
                  <a:pt x="1815" y="449"/>
                  <a:pt x="1843" y="456"/>
                </a:cubicBezTo>
                <a:cubicBezTo>
                  <a:pt x="1948" y="457"/>
                  <a:pt x="2052" y="457"/>
                  <a:pt x="2157" y="456"/>
                </a:cubicBezTo>
                <a:cubicBezTo>
                  <a:pt x="2187" y="450"/>
                  <a:pt x="2218" y="453"/>
                  <a:pt x="2248" y="451"/>
                </a:cubicBezTo>
                <a:cubicBezTo>
                  <a:pt x="2268" y="446"/>
                  <a:pt x="2288" y="449"/>
                  <a:pt x="2309" y="448"/>
                </a:cubicBezTo>
                <a:cubicBezTo>
                  <a:pt x="2325" y="442"/>
                  <a:pt x="2343" y="445"/>
                  <a:pt x="2361" y="443"/>
                </a:cubicBezTo>
                <a:cubicBezTo>
                  <a:pt x="2377" y="437"/>
                  <a:pt x="2395" y="443"/>
                  <a:pt x="2412" y="438"/>
                </a:cubicBezTo>
                <a:cubicBezTo>
                  <a:pt x="2423" y="436"/>
                  <a:pt x="2434" y="436"/>
                  <a:pt x="2445" y="435"/>
                </a:cubicBezTo>
                <a:cubicBezTo>
                  <a:pt x="2458" y="431"/>
                  <a:pt x="2471" y="432"/>
                  <a:pt x="2484" y="431"/>
                </a:cubicBezTo>
                <a:cubicBezTo>
                  <a:pt x="2495" y="427"/>
                  <a:pt x="2508" y="428"/>
                  <a:pt x="2520" y="427"/>
                </a:cubicBezTo>
                <a:cubicBezTo>
                  <a:pt x="2530" y="423"/>
                  <a:pt x="2541" y="424"/>
                  <a:pt x="2552" y="423"/>
                </a:cubicBezTo>
                <a:cubicBezTo>
                  <a:pt x="2561" y="420"/>
                  <a:pt x="2571" y="420"/>
                  <a:pt x="2580" y="419"/>
                </a:cubicBezTo>
                <a:cubicBezTo>
                  <a:pt x="2616" y="413"/>
                  <a:pt x="2653" y="408"/>
                  <a:pt x="2690" y="403"/>
                </a:cubicBezTo>
                <a:cubicBezTo>
                  <a:pt x="2697" y="400"/>
                  <a:pt x="2706" y="400"/>
                  <a:pt x="2714" y="399"/>
                </a:cubicBezTo>
                <a:cubicBezTo>
                  <a:pt x="2722" y="396"/>
                  <a:pt x="2730" y="396"/>
                  <a:pt x="2738" y="395"/>
                </a:cubicBezTo>
                <a:cubicBezTo>
                  <a:pt x="2752" y="391"/>
                  <a:pt x="2767" y="389"/>
                  <a:pt x="2781" y="387"/>
                </a:cubicBezTo>
                <a:cubicBezTo>
                  <a:pt x="2828" y="378"/>
                  <a:pt x="2874" y="368"/>
                  <a:pt x="2921" y="359"/>
                </a:cubicBezTo>
                <a:cubicBezTo>
                  <a:pt x="2932" y="355"/>
                  <a:pt x="2944" y="354"/>
                  <a:pt x="2956" y="351"/>
                </a:cubicBezTo>
                <a:cubicBezTo>
                  <a:pt x="2984" y="344"/>
                  <a:pt x="3012" y="338"/>
                  <a:pt x="3040" y="331"/>
                </a:cubicBezTo>
                <a:cubicBezTo>
                  <a:pt x="3050" y="327"/>
                  <a:pt x="3061" y="325"/>
                  <a:pt x="3072" y="323"/>
                </a:cubicBezTo>
                <a:cubicBezTo>
                  <a:pt x="3091" y="317"/>
                  <a:pt x="3112" y="312"/>
                  <a:pt x="3132" y="307"/>
                </a:cubicBezTo>
                <a:cubicBezTo>
                  <a:pt x="3160" y="299"/>
                  <a:pt x="3188" y="291"/>
                  <a:pt x="3216" y="283"/>
                </a:cubicBezTo>
                <a:cubicBezTo>
                  <a:pt x="3226" y="279"/>
                  <a:pt x="3237" y="277"/>
                  <a:pt x="3248" y="273"/>
                </a:cubicBezTo>
                <a:cubicBezTo>
                  <a:pt x="3250" y="272"/>
                  <a:pt x="3254" y="271"/>
                  <a:pt x="3256" y="271"/>
                </a:cubicBezTo>
                <a:cubicBezTo>
                  <a:pt x="3270" y="266"/>
                  <a:pt x="3285" y="262"/>
                  <a:pt x="3299" y="257"/>
                </a:cubicBezTo>
                <a:cubicBezTo>
                  <a:pt x="3301" y="256"/>
                  <a:pt x="3305" y="255"/>
                  <a:pt x="3307" y="255"/>
                </a:cubicBezTo>
                <a:cubicBezTo>
                  <a:pt x="3311" y="254"/>
                  <a:pt x="3315" y="252"/>
                  <a:pt x="3320" y="251"/>
                </a:cubicBezTo>
                <a:cubicBezTo>
                  <a:pt x="3325" y="249"/>
                  <a:pt x="3330" y="247"/>
                  <a:pt x="3335" y="245"/>
                </a:cubicBezTo>
                <a:cubicBezTo>
                  <a:pt x="3337" y="244"/>
                  <a:pt x="3342" y="244"/>
                  <a:pt x="3344" y="243"/>
                </a:cubicBezTo>
                <a:cubicBezTo>
                  <a:pt x="3348" y="242"/>
                  <a:pt x="3352" y="240"/>
                  <a:pt x="3356" y="239"/>
                </a:cubicBezTo>
                <a:cubicBezTo>
                  <a:pt x="3364" y="236"/>
                  <a:pt x="3372" y="233"/>
                  <a:pt x="3380" y="231"/>
                </a:cubicBezTo>
                <a:cubicBezTo>
                  <a:pt x="3389" y="227"/>
                  <a:pt x="3398" y="225"/>
                  <a:pt x="3407" y="221"/>
                </a:cubicBezTo>
                <a:cubicBezTo>
                  <a:pt x="3433" y="213"/>
                  <a:pt x="3458" y="203"/>
                  <a:pt x="3483" y="195"/>
                </a:cubicBezTo>
                <a:cubicBezTo>
                  <a:pt x="3491" y="192"/>
                  <a:pt x="3499" y="189"/>
                  <a:pt x="3507" y="185"/>
                </a:cubicBezTo>
                <a:cubicBezTo>
                  <a:pt x="3511" y="184"/>
                  <a:pt x="3515" y="183"/>
                  <a:pt x="3519" y="181"/>
                </a:cubicBezTo>
                <a:cubicBezTo>
                  <a:pt x="3525" y="179"/>
                  <a:pt x="3530" y="177"/>
                  <a:pt x="3536" y="175"/>
                </a:cubicBezTo>
                <a:cubicBezTo>
                  <a:pt x="3547" y="169"/>
                  <a:pt x="3560" y="166"/>
                  <a:pt x="3571" y="161"/>
                </a:cubicBezTo>
                <a:cubicBezTo>
                  <a:pt x="3578" y="159"/>
                  <a:pt x="3585" y="156"/>
                  <a:pt x="3591" y="153"/>
                </a:cubicBezTo>
                <a:cubicBezTo>
                  <a:pt x="3598" y="151"/>
                  <a:pt x="3605" y="148"/>
                  <a:pt x="3611" y="145"/>
                </a:cubicBezTo>
                <a:cubicBezTo>
                  <a:pt x="3618" y="143"/>
                  <a:pt x="3625" y="140"/>
                  <a:pt x="3631" y="137"/>
                </a:cubicBezTo>
                <a:cubicBezTo>
                  <a:pt x="3640" y="134"/>
                  <a:pt x="3649" y="129"/>
                  <a:pt x="3658" y="127"/>
                </a:cubicBezTo>
                <a:cubicBezTo>
                  <a:pt x="3658" y="125"/>
                  <a:pt x="3658" y="125"/>
                  <a:pt x="3658" y="125"/>
                </a:cubicBezTo>
                <a:cubicBezTo>
                  <a:pt x="3675" y="120"/>
                  <a:pt x="3691" y="112"/>
                  <a:pt x="3707" y="105"/>
                </a:cubicBezTo>
                <a:cubicBezTo>
                  <a:pt x="3720" y="100"/>
                  <a:pt x="3732" y="94"/>
                  <a:pt x="3745" y="89"/>
                </a:cubicBezTo>
                <a:cubicBezTo>
                  <a:pt x="3756" y="85"/>
                  <a:pt x="3766" y="78"/>
                  <a:pt x="3778" y="75"/>
                </a:cubicBezTo>
                <a:cubicBezTo>
                  <a:pt x="3778" y="73"/>
                  <a:pt x="3778" y="73"/>
                  <a:pt x="3778" y="73"/>
                </a:cubicBezTo>
                <a:cubicBezTo>
                  <a:pt x="3794" y="69"/>
                  <a:pt x="3807" y="59"/>
                  <a:pt x="3822" y="55"/>
                </a:cubicBezTo>
                <a:cubicBezTo>
                  <a:pt x="3822" y="53"/>
                  <a:pt x="3822" y="53"/>
                  <a:pt x="3822" y="53"/>
                </a:cubicBezTo>
                <a:cubicBezTo>
                  <a:pt x="3828" y="51"/>
                  <a:pt x="3834" y="49"/>
                  <a:pt x="3839" y="47"/>
                </a:cubicBezTo>
                <a:cubicBezTo>
                  <a:pt x="3840" y="41"/>
                  <a:pt x="3840" y="41"/>
                  <a:pt x="3840" y="41"/>
                </a:cubicBezTo>
                <a:cubicBezTo>
                  <a:pt x="3840" y="838"/>
                  <a:pt x="3840" y="838"/>
                  <a:pt x="3840" y="838"/>
                </a:cubicBezTo>
                <a:cubicBezTo>
                  <a:pt x="0" y="838"/>
                  <a:pt x="0" y="838"/>
                  <a:pt x="0" y="838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42556C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ontent Placeholder 2"/>
          <p:cNvSpPr txBox="1"/>
          <p:nvPr/>
        </p:nvSpPr>
        <p:spPr>
          <a:xfrm>
            <a:off x="726440" y="1353185"/>
            <a:ext cx="10887710" cy="634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202F3D">
                  <a:lumMod val="75000"/>
                </a:srgbClr>
              </a:buClr>
            </a:pPr>
            <a:r>
              <a:rPr lang="zh-CN" altLang="zh-CN" sz="2400" dirty="0">
                <a:solidFill>
                  <a:srgbClr val="FF0000"/>
                </a:solidFill>
                <a:cs typeface="+mn-ea"/>
                <a:sym typeface="+mn-lt"/>
              </a:rPr>
              <a:t>文明素养是指一个人在思想、言语、行为等方面的文明程度</a:t>
            </a:r>
            <a:endParaRPr lang="zh-CN" altLang="zh-CN" sz="2400" dirty="0">
              <a:solidFill>
                <a:srgbClr val="FF0000"/>
              </a:solidFill>
              <a:cs typeface="+mn-ea"/>
              <a:sym typeface="+mn-lt"/>
            </a:endParaRPr>
          </a:p>
          <a:p>
            <a:pPr lvl="0" algn="l">
              <a:buClr>
                <a:srgbClr val="202F3D">
                  <a:lumMod val="75000"/>
                </a:srgbClr>
              </a:buClr>
            </a:pPr>
            <a:endParaRPr lang="zh-CN" altLang="zh-CN" sz="20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33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文明素养的内涵与外延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sp>
        <p:nvSpPr>
          <p:cNvPr id="334" name="矩形 28"/>
          <p:cNvSpPr/>
          <p:nvPr/>
        </p:nvSpPr>
        <p:spPr bwMode="auto">
          <a:xfrm>
            <a:off x="1969135" y="2677795"/>
            <a:ext cx="3186430" cy="143764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sp>
        <p:nvSpPr>
          <p:cNvPr id="335" name="矩形 38"/>
          <p:cNvSpPr/>
          <p:nvPr/>
        </p:nvSpPr>
        <p:spPr bwMode="auto">
          <a:xfrm>
            <a:off x="6746240" y="2678430"/>
            <a:ext cx="3651250" cy="13792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sp>
        <p:nvSpPr>
          <p:cNvPr id="336" name="矩形 39"/>
          <p:cNvSpPr/>
          <p:nvPr/>
        </p:nvSpPr>
        <p:spPr bwMode="auto">
          <a:xfrm>
            <a:off x="1962785" y="4476750"/>
            <a:ext cx="3192780" cy="160972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sp>
        <p:nvSpPr>
          <p:cNvPr id="337" name="矩形 1"/>
          <p:cNvSpPr/>
          <p:nvPr/>
        </p:nvSpPr>
        <p:spPr bwMode="auto">
          <a:xfrm>
            <a:off x="6746240" y="4476750"/>
            <a:ext cx="3655060" cy="152336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sp>
        <p:nvSpPr>
          <p:cNvPr id="338" name="椭圆 2"/>
          <p:cNvSpPr/>
          <p:nvPr/>
        </p:nvSpPr>
        <p:spPr bwMode="auto">
          <a:xfrm>
            <a:off x="4326669" y="3287024"/>
            <a:ext cx="828522" cy="828522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zh-CN" altLang="en-US" sz="28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9" name="椭圆 3"/>
          <p:cNvSpPr/>
          <p:nvPr/>
        </p:nvSpPr>
        <p:spPr bwMode="auto">
          <a:xfrm>
            <a:off x="6746019" y="3229239"/>
            <a:ext cx="828522" cy="828522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zh-CN" altLang="en-US" sz="28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0" name="椭圆 4"/>
          <p:cNvSpPr/>
          <p:nvPr/>
        </p:nvSpPr>
        <p:spPr bwMode="auto">
          <a:xfrm>
            <a:off x="4327170" y="4474474"/>
            <a:ext cx="828522" cy="828522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zh-CN" altLang="en-US" sz="28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1" name="椭圆 5"/>
          <p:cNvSpPr/>
          <p:nvPr/>
        </p:nvSpPr>
        <p:spPr bwMode="auto">
          <a:xfrm>
            <a:off x="6746486" y="4474474"/>
            <a:ext cx="828522" cy="828522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zh-CN" altLang="en-US" sz="28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2" name="等腰三角形 47"/>
          <p:cNvSpPr/>
          <p:nvPr/>
        </p:nvSpPr>
        <p:spPr bwMode="auto">
          <a:xfrm rot="5400000">
            <a:off x="8482073" y="4073148"/>
            <a:ext cx="696618" cy="249080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sp>
        <p:nvSpPr>
          <p:cNvPr id="343" name="文本框 19"/>
          <p:cNvSpPr txBox="1">
            <a:spLocks noChangeArrowheads="1"/>
          </p:cNvSpPr>
          <p:nvPr/>
        </p:nvSpPr>
        <p:spPr bwMode="auto">
          <a:xfrm>
            <a:off x="1978074" y="3338935"/>
            <a:ext cx="1940670" cy="51024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defRPr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4" name="直接连接符 50"/>
          <p:cNvCxnSpPr/>
          <p:nvPr/>
        </p:nvCxnSpPr>
        <p:spPr bwMode="auto">
          <a:xfrm>
            <a:off x="1977483" y="3169094"/>
            <a:ext cx="1941095" cy="0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0">
                  <a:schemeClr val="tx2">
                    <a:alpha val="0"/>
                  </a:schemeClr>
                </a:gs>
                <a:gs pos="20000">
                  <a:schemeClr val="tx2"/>
                </a:gs>
                <a:gs pos="8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5" name="文本框 19"/>
          <p:cNvSpPr txBox="1">
            <a:spLocks noChangeArrowheads="1"/>
          </p:cNvSpPr>
          <p:nvPr/>
        </p:nvSpPr>
        <p:spPr bwMode="auto">
          <a:xfrm>
            <a:off x="7982801" y="3338935"/>
            <a:ext cx="1940670" cy="51024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defRPr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</a:t>
            </a:r>
            <a:endParaRPr lang="zh-CN" altLang="en-US" sz="2000" b="1">
              <a:solidFill>
                <a:srgbClr val="3D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6" name="直接连接符 53"/>
          <p:cNvCxnSpPr/>
          <p:nvPr/>
        </p:nvCxnSpPr>
        <p:spPr bwMode="auto">
          <a:xfrm>
            <a:off x="7983480" y="3169094"/>
            <a:ext cx="1941095" cy="0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0">
                  <a:schemeClr val="tx2">
                    <a:alpha val="0"/>
                  </a:schemeClr>
                </a:gs>
                <a:gs pos="20000">
                  <a:schemeClr val="tx2"/>
                </a:gs>
                <a:gs pos="8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7" name="文本框 19"/>
          <p:cNvSpPr txBox="1">
            <a:spLocks noChangeArrowheads="1"/>
          </p:cNvSpPr>
          <p:nvPr/>
        </p:nvSpPr>
        <p:spPr bwMode="auto">
          <a:xfrm>
            <a:off x="1978709" y="4824835"/>
            <a:ext cx="1940670" cy="51024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defRPr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</a:t>
            </a:r>
            <a:endParaRPr lang="zh-CN" altLang="en-US" sz="2000" b="1">
              <a:solidFill>
                <a:srgbClr val="3D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8" name="直接连接符 56"/>
          <p:cNvCxnSpPr/>
          <p:nvPr/>
        </p:nvCxnSpPr>
        <p:spPr bwMode="auto">
          <a:xfrm>
            <a:off x="1989548" y="5463984"/>
            <a:ext cx="1941095" cy="0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0">
                  <a:schemeClr val="tx2">
                    <a:alpha val="0"/>
                  </a:schemeClr>
                </a:gs>
                <a:gs pos="20000">
                  <a:schemeClr val="tx2"/>
                </a:gs>
                <a:gs pos="8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9" name="文本框 19"/>
          <p:cNvSpPr txBox="1">
            <a:spLocks noChangeArrowheads="1"/>
          </p:cNvSpPr>
          <p:nvPr/>
        </p:nvSpPr>
        <p:spPr bwMode="auto">
          <a:xfrm>
            <a:off x="7982634" y="4824835"/>
            <a:ext cx="1940670" cy="51024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defRPr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0" name="直接连接符 59"/>
          <p:cNvCxnSpPr/>
          <p:nvPr/>
        </p:nvCxnSpPr>
        <p:spPr bwMode="auto">
          <a:xfrm>
            <a:off x="7982678" y="5463984"/>
            <a:ext cx="1941095" cy="0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0">
                  <a:schemeClr val="tx2">
                    <a:alpha val="0"/>
                  </a:schemeClr>
                </a:gs>
                <a:gs pos="20000">
                  <a:schemeClr val="tx2"/>
                </a:gs>
                <a:gs pos="8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51" name="组合 15"/>
          <p:cNvGrpSpPr/>
          <p:nvPr/>
        </p:nvGrpSpPr>
        <p:grpSpPr>
          <a:xfrm>
            <a:off x="5329555" y="3279140"/>
            <a:ext cx="1243361" cy="2023745"/>
            <a:chOff x="8602" y="4406"/>
            <a:chExt cx="1868" cy="3187"/>
          </a:xfrm>
          <a:solidFill>
            <a:schemeClr val="tx2">
              <a:lumMod val="75000"/>
            </a:schemeClr>
          </a:solidFill>
        </p:grpSpPr>
        <p:sp>
          <p:nvSpPr>
            <p:cNvPr id="352" name="半闭框 10"/>
            <p:cNvSpPr/>
            <p:nvPr/>
          </p:nvSpPr>
          <p:spPr>
            <a:xfrm>
              <a:off x="9629" y="6153"/>
              <a:ext cx="841" cy="1440"/>
            </a:xfrm>
            <a:prstGeom prst="halfFram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3" name="半闭框 11"/>
            <p:cNvSpPr/>
            <p:nvPr/>
          </p:nvSpPr>
          <p:spPr>
            <a:xfrm flipH="1">
              <a:off x="8602" y="6153"/>
              <a:ext cx="841" cy="1440"/>
            </a:xfrm>
            <a:prstGeom prst="halfFram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4" name="半闭框 12"/>
            <p:cNvSpPr/>
            <p:nvPr/>
          </p:nvSpPr>
          <p:spPr>
            <a:xfrm flipH="1" flipV="1">
              <a:off x="8602" y="4406"/>
              <a:ext cx="841" cy="1440"/>
            </a:xfrm>
            <a:prstGeom prst="halfFram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5" name="半闭框 13"/>
            <p:cNvSpPr/>
            <p:nvPr/>
          </p:nvSpPr>
          <p:spPr>
            <a:xfrm flipV="1">
              <a:off x="9629" y="4406"/>
              <a:ext cx="841" cy="1440"/>
            </a:xfrm>
            <a:prstGeom prst="halfFram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0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  <p:cond evt="onPrev" delay="0"/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文明素养的内涵与外延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grpSp>
        <p:nvGrpSpPr>
          <p:cNvPr id="358" name="组合 17"/>
          <p:cNvGrpSpPr/>
          <p:nvPr/>
        </p:nvGrpSpPr>
        <p:grpSpPr>
          <a:xfrm>
            <a:off x="1317182" y="2823050"/>
            <a:ext cx="3017141" cy="3683313"/>
            <a:chOff x="957524" y="1596571"/>
            <a:chExt cx="2468570" cy="3013620"/>
          </a:xfrm>
        </p:grpSpPr>
        <p:sp>
          <p:nvSpPr>
            <p:cNvPr id="359" name="任意多边形 18"/>
            <p:cNvSpPr/>
            <p:nvPr/>
          </p:nvSpPr>
          <p:spPr>
            <a:xfrm rot="2526481" flipH="1">
              <a:off x="957524" y="1596571"/>
              <a:ext cx="2358286" cy="3013620"/>
            </a:xfrm>
            <a:custGeom>
              <a:avLst/>
              <a:gdLst>
                <a:gd name="connsiteX0" fmla="*/ 2806420 w 3359925"/>
                <a:gd name="connsiteY0" fmla="*/ 433639 h 4294428"/>
                <a:gd name="connsiteX1" fmla="*/ 2926287 w 3359925"/>
                <a:gd name="connsiteY1" fmla="*/ 2806421 h 4294428"/>
                <a:gd name="connsiteX2" fmla="*/ 2238926 w 3359925"/>
                <a:gd name="connsiteY2" fmla="*/ 3264536 h 4294428"/>
                <a:gd name="connsiteX3" fmla="*/ 2110490 w 3359925"/>
                <a:gd name="connsiteY3" fmla="*/ 3302855 h 4294428"/>
                <a:gd name="connsiteX4" fmla="*/ 2110489 w 3359925"/>
                <a:gd name="connsiteY4" fmla="*/ 3957010 h 4294428"/>
                <a:gd name="connsiteX5" fmla="*/ 1773071 w 3359925"/>
                <a:gd name="connsiteY5" fmla="*/ 4294428 h 4294428"/>
                <a:gd name="connsiteX6" fmla="*/ 1773072 w 3359925"/>
                <a:gd name="connsiteY6" fmla="*/ 4294427 h 4294428"/>
                <a:gd name="connsiteX7" fmla="*/ 1435654 w 3359925"/>
                <a:gd name="connsiteY7" fmla="*/ 3957009 h 4294428"/>
                <a:gd name="connsiteX8" fmla="*/ 1435654 w 3359925"/>
                <a:gd name="connsiteY8" fmla="*/ 3341898 h 4294428"/>
                <a:gd name="connsiteX9" fmla="*/ 1283535 w 3359925"/>
                <a:gd name="connsiteY9" fmla="*/ 3312800 h 4294428"/>
                <a:gd name="connsiteX10" fmla="*/ 553505 w 3359925"/>
                <a:gd name="connsiteY10" fmla="*/ 2926288 h 4294428"/>
                <a:gd name="connsiteX11" fmla="*/ 433638 w 3359925"/>
                <a:gd name="connsiteY11" fmla="*/ 553506 h 4294428"/>
                <a:gd name="connsiteX12" fmla="*/ 2806420 w 3359925"/>
                <a:gd name="connsiteY12" fmla="*/ 433639 h 429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9925" h="4294428">
                  <a:moveTo>
                    <a:pt x="2806420" y="433639"/>
                  </a:moveTo>
                  <a:cubicBezTo>
                    <a:pt x="3494746" y="1055764"/>
                    <a:pt x="3548413" y="2118095"/>
                    <a:pt x="2926287" y="2806421"/>
                  </a:cubicBezTo>
                  <a:cubicBezTo>
                    <a:pt x="2731873" y="3021523"/>
                    <a:pt x="2494470" y="3174647"/>
                    <a:pt x="2238926" y="3264536"/>
                  </a:cubicBezTo>
                  <a:lnTo>
                    <a:pt x="2110490" y="3302855"/>
                  </a:lnTo>
                  <a:lnTo>
                    <a:pt x="2110489" y="3957010"/>
                  </a:lnTo>
                  <a:cubicBezTo>
                    <a:pt x="2110489" y="4143361"/>
                    <a:pt x="1959422" y="4294428"/>
                    <a:pt x="1773071" y="4294428"/>
                  </a:cubicBezTo>
                  <a:lnTo>
                    <a:pt x="1773072" y="4294427"/>
                  </a:lnTo>
                  <a:cubicBezTo>
                    <a:pt x="1586721" y="4294427"/>
                    <a:pt x="1435654" y="4143360"/>
                    <a:pt x="1435654" y="3957009"/>
                  </a:cubicBezTo>
                  <a:lnTo>
                    <a:pt x="1435654" y="3341898"/>
                  </a:lnTo>
                  <a:lnTo>
                    <a:pt x="1283535" y="3312800"/>
                  </a:lnTo>
                  <a:cubicBezTo>
                    <a:pt x="1020233" y="3249121"/>
                    <a:pt x="768607" y="3120702"/>
                    <a:pt x="553505" y="2926288"/>
                  </a:cubicBezTo>
                  <a:cubicBezTo>
                    <a:pt x="-134821" y="2304163"/>
                    <a:pt x="-188488" y="1241832"/>
                    <a:pt x="433638" y="553506"/>
                  </a:cubicBezTo>
                  <a:cubicBezTo>
                    <a:pt x="1055763" y="-134821"/>
                    <a:pt x="2118094" y="-188487"/>
                    <a:pt x="2806420" y="433639"/>
                  </a:cubicBezTo>
                  <a:close/>
                </a:path>
              </a:pathLst>
            </a:custGeom>
            <a:solidFill>
              <a:srgbClr val="B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3203" tIns="61602" rIns="123203" bIns="61602" anchor="ctr"/>
            <a:lstStyle/>
            <a:p>
              <a:pPr algn="ctr">
                <a:defRPr/>
              </a:pPr>
              <a:endParaRPr lang="zh-CN" altLang="en-US" sz="2420"/>
            </a:p>
          </p:txBody>
        </p:sp>
        <p:sp>
          <p:nvSpPr>
            <p:cNvPr id="360" name="椭圆 19"/>
            <p:cNvSpPr/>
            <p:nvPr/>
          </p:nvSpPr>
          <p:spPr>
            <a:xfrm flipH="1">
              <a:off x="1293945" y="1774825"/>
              <a:ext cx="2132149" cy="21312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3203" tIns="61602" rIns="123203" bIns="61602" anchor="ctr"/>
            <a:lstStyle/>
            <a:p>
              <a:pPr algn="ctr">
                <a:defRPr/>
              </a:pPr>
              <a:endParaRPr lang="zh-CN" altLang="en-US" sz="2420"/>
            </a:p>
          </p:txBody>
        </p:sp>
      </p:grpSp>
      <p:sp>
        <p:nvSpPr>
          <p:cNvPr id="361" name="文本框 10"/>
          <p:cNvSpPr txBox="1"/>
          <p:nvPr/>
        </p:nvSpPr>
        <p:spPr>
          <a:xfrm flipH="1">
            <a:off x="2139007" y="3990856"/>
            <a:ext cx="1655058" cy="574675"/>
          </a:xfrm>
          <a:prstGeom prst="rect">
            <a:avLst/>
          </a:prstGeom>
          <a:noFill/>
        </p:spPr>
        <p:txBody>
          <a:bodyPr wrap="square" lIns="123203" tIns="61602" rIns="123203" bIns="61602">
            <a:spAutoFit/>
          </a:bodyPr>
          <a:lstStyle/>
          <a:p>
            <a:pPr algn="ctr">
              <a:defRPr/>
            </a:pPr>
            <a:r>
              <a:rPr lang="zh-CN" altLang="en-US" sz="293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知</a:t>
            </a:r>
            <a:endParaRPr lang="zh-CN" altLang="en-US" sz="293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362" name="椭圆 21"/>
          <p:cNvSpPr/>
          <p:nvPr/>
        </p:nvSpPr>
        <p:spPr>
          <a:xfrm>
            <a:off x="5082941" y="2030322"/>
            <a:ext cx="863153" cy="863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3" name="椭圆 22"/>
          <p:cNvSpPr/>
          <p:nvPr/>
        </p:nvSpPr>
        <p:spPr>
          <a:xfrm>
            <a:off x="5082941" y="3229541"/>
            <a:ext cx="863153" cy="86315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4" name="椭圆 23"/>
          <p:cNvSpPr/>
          <p:nvPr/>
        </p:nvSpPr>
        <p:spPr>
          <a:xfrm>
            <a:off x="5082941" y="4428760"/>
            <a:ext cx="863153" cy="863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5" name="椭圆 24"/>
          <p:cNvSpPr/>
          <p:nvPr/>
        </p:nvSpPr>
        <p:spPr>
          <a:xfrm>
            <a:off x="5082941" y="5627979"/>
            <a:ext cx="863153" cy="86315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6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923" y="1908052"/>
            <a:ext cx="4400489" cy="1050768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None/>
            </a:pPr>
            <a:r>
              <a:rPr lang="zh-CN" altLang="en-US"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基本文化知识：语文、数学、外语、等基本科目的知识</a:t>
            </a:r>
            <a:endParaRPr lang="zh-CN" altLang="en-US" sz="171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7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923" y="3135735"/>
            <a:ext cx="4400489" cy="1050768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None/>
            </a:pPr>
            <a:r>
              <a:rPr lang="zh-CN" altLang="en-US"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人文素养：哲学、历史、文学、艺术等方面的知识</a:t>
            </a:r>
            <a:endParaRPr lang="zh-CN" altLang="en-US" sz="171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8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923" y="4284316"/>
            <a:ext cx="4400489" cy="1050768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None/>
            </a:pPr>
            <a:r>
              <a:rPr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科技素养</a:t>
            </a:r>
            <a:r>
              <a:rPr lang="zh-CN"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：计算机技术、信息技术、生物技术、物理技术等方面的知识</a:t>
            </a:r>
            <a:endParaRPr lang="zh-CN" sz="171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9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923" y="5534173"/>
            <a:ext cx="4400489" cy="1050768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algn="l" eaLnBrk="1" hangingPunct="1">
              <a:lnSpc>
                <a:spcPct val="150000"/>
              </a:lnSpc>
              <a:spcAft>
                <a:spcPct val="40000"/>
              </a:spcAft>
              <a:buClr>
                <a:schemeClr val="tx1"/>
              </a:buClr>
              <a:buSzTx/>
              <a:buFontTx/>
              <a:buNone/>
            </a:pPr>
            <a:r>
              <a:rPr sz="1710" noProof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社会素养：法律、政治、经济、管理等方面的知识。</a:t>
            </a:r>
            <a:endParaRPr sz="1710" noProof="1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0" name="Content Placeholder 2"/>
          <p:cNvSpPr txBox="1"/>
          <p:nvPr/>
        </p:nvSpPr>
        <p:spPr>
          <a:xfrm>
            <a:off x="160020" y="1273810"/>
            <a:ext cx="10887710" cy="634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202F3D">
                  <a:lumMod val="75000"/>
                </a:srgbClr>
              </a:buClr>
            </a:pPr>
            <a:r>
              <a:rPr lang="zh-CN" altLang="zh-CN" sz="2400" dirty="0">
                <a:solidFill>
                  <a:srgbClr val="FF0000"/>
                </a:solidFill>
                <a:cs typeface="+mn-ea"/>
                <a:sym typeface="+mn-lt"/>
              </a:rPr>
              <a:t>“知”是指大学生应具备的文化知识和科学素养</a:t>
            </a:r>
            <a:endParaRPr lang="zh-CN" altLang="zh-CN" sz="2400" dirty="0">
              <a:solidFill>
                <a:srgbClr val="FF0000"/>
              </a:solidFill>
              <a:cs typeface="+mn-ea"/>
              <a:sym typeface="+mn-lt"/>
            </a:endParaRPr>
          </a:p>
          <a:p>
            <a:pPr lvl="0" algn="l">
              <a:buClr>
                <a:srgbClr val="202F3D">
                  <a:lumMod val="75000"/>
                </a:srgbClr>
              </a:buClr>
            </a:pPr>
            <a:endParaRPr lang="zh-CN" altLang="zh-CN" sz="20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0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  <p:cond evt="onPrev" delay="0"/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文明素养的内涵与外延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grpSp>
        <p:nvGrpSpPr>
          <p:cNvPr id="373" name="组合 17"/>
          <p:cNvGrpSpPr/>
          <p:nvPr/>
        </p:nvGrpSpPr>
        <p:grpSpPr>
          <a:xfrm>
            <a:off x="1317182" y="2823050"/>
            <a:ext cx="3017141" cy="3683313"/>
            <a:chOff x="957524" y="1596571"/>
            <a:chExt cx="2468570" cy="3013620"/>
          </a:xfrm>
        </p:grpSpPr>
        <p:sp>
          <p:nvSpPr>
            <p:cNvPr id="374" name="任意多边形 18"/>
            <p:cNvSpPr/>
            <p:nvPr/>
          </p:nvSpPr>
          <p:spPr>
            <a:xfrm rot="2526481" flipH="1">
              <a:off x="957524" y="1596571"/>
              <a:ext cx="2358286" cy="3013620"/>
            </a:xfrm>
            <a:custGeom>
              <a:avLst/>
              <a:gdLst>
                <a:gd name="connsiteX0" fmla="*/ 2806420 w 3359925"/>
                <a:gd name="connsiteY0" fmla="*/ 433639 h 4294428"/>
                <a:gd name="connsiteX1" fmla="*/ 2926287 w 3359925"/>
                <a:gd name="connsiteY1" fmla="*/ 2806421 h 4294428"/>
                <a:gd name="connsiteX2" fmla="*/ 2238926 w 3359925"/>
                <a:gd name="connsiteY2" fmla="*/ 3264536 h 4294428"/>
                <a:gd name="connsiteX3" fmla="*/ 2110490 w 3359925"/>
                <a:gd name="connsiteY3" fmla="*/ 3302855 h 4294428"/>
                <a:gd name="connsiteX4" fmla="*/ 2110489 w 3359925"/>
                <a:gd name="connsiteY4" fmla="*/ 3957010 h 4294428"/>
                <a:gd name="connsiteX5" fmla="*/ 1773071 w 3359925"/>
                <a:gd name="connsiteY5" fmla="*/ 4294428 h 4294428"/>
                <a:gd name="connsiteX6" fmla="*/ 1773072 w 3359925"/>
                <a:gd name="connsiteY6" fmla="*/ 4294427 h 4294428"/>
                <a:gd name="connsiteX7" fmla="*/ 1435654 w 3359925"/>
                <a:gd name="connsiteY7" fmla="*/ 3957009 h 4294428"/>
                <a:gd name="connsiteX8" fmla="*/ 1435654 w 3359925"/>
                <a:gd name="connsiteY8" fmla="*/ 3341898 h 4294428"/>
                <a:gd name="connsiteX9" fmla="*/ 1283535 w 3359925"/>
                <a:gd name="connsiteY9" fmla="*/ 3312800 h 4294428"/>
                <a:gd name="connsiteX10" fmla="*/ 553505 w 3359925"/>
                <a:gd name="connsiteY10" fmla="*/ 2926288 h 4294428"/>
                <a:gd name="connsiteX11" fmla="*/ 433638 w 3359925"/>
                <a:gd name="connsiteY11" fmla="*/ 553506 h 4294428"/>
                <a:gd name="connsiteX12" fmla="*/ 2806420 w 3359925"/>
                <a:gd name="connsiteY12" fmla="*/ 433639 h 429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9925" h="4294428">
                  <a:moveTo>
                    <a:pt x="2806420" y="433639"/>
                  </a:moveTo>
                  <a:cubicBezTo>
                    <a:pt x="3494746" y="1055764"/>
                    <a:pt x="3548413" y="2118095"/>
                    <a:pt x="2926287" y="2806421"/>
                  </a:cubicBezTo>
                  <a:cubicBezTo>
                    <a:pt x="2731873" y="3021523"/>
                    <a:pt x="2494470" y="3174647"/>
                    <a:pt x="2238926" y="3264536"/>
                  </a:cubicBezTo>
                  <a:lnTo>
                    <a:pt x="2110490" y="3302855"/>
                  </a:lnTo>
                  <a:lnTo>
                    <a:pt x="2110489" y="3957010"/>
                  </a:lnTo>
                  <a:cubicBezTo>
                    <a:pt x="2110489" y="4143361"/>
                    <a:pt x="1959422" y="4294428"/>
                    <a:pt x="1773071" y="4294428"/>
                  </a:cubicBezTo>
                  <a:lnTo>
                    <a:pt x="1773072" y="4294427"/>
                  </a:lnTo>
                  <a:cubicBezTo>
                    <a:pt x="1586721" y="4294427"/>
                    <a:pt x="1435654" y="4143360"/>
                    <a:pt x="1435654" y="3957009"/>
                  </a:cubicBezTo>
                  <a:lnTo>
                    <a:pt x="1435654" y="3341898"/>
                  </a:lnTo>
                  <a:lnTo>
                    <a:pt x="1283535" y="3312800"/>
                  </a:lnTo>
                  <a:cubicBezTo>
                    <a:pt x="1020233" y="3249121"/>
                    <a:pt x="768607" y="3120702"/>
                    <a:pt x="553505" y="2926288"/>
                  </a:cubicBezTo>
                  <a:cubicBezTo>
                    <a:pt x="-134821" y="2304163"/>
                    <a:pt x="-188488" y="1241832"/>
                    <a:pt x="433638" y="553506"/>
                  </a:cubicBezTo>
                  <a:cubicBezTo>
                    <a:pt x="1055763" y="-134821"/>
                    <a:pt x="2118094" y="-188487"/>
                    <a:pt x="2806420" y="433639"/>
                  </a:cubicBezTo>
                  <a:close/>
                </a:path>
              </a:pathLst>
            </a:custGeom>
            <a:solidFill>
              <a:srgbClr val="B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3203" tIns="61602" rIns="123203" bIns="61602" anchor="ctr"/>
            <a:lstStyle/>
            <a:p>
              <a:pPr algn="ctr">
                <a:defRPr/>
              </a:pPr>
              <a:endParaRPr lang="zh-CN" altLang="en-US" sz="2420"/>
            </a:p>
          </p:txBody>
        </p:sp>
        <p:sp>
          <p:nvSpPr>
            <p:cNvPr id="375" name="椭圆 19"/>
            <p:cNvSpPr/>
            <p:nvPr/>
          </p:nvSpPr>
          <p:spPr>
            <a:xfrm flipH="1">
              <a:off x="1293945" y="1774825"/>
              <a:ext cx="2132149" cy="21312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3203" tIns="61602" rIns="123203" bIns="61602" anchor="ctr"/>
            <a:lstStyle/>
            <a:p>
              <a:pPr algn="ctr">
                <a:defRPr/>
              </a:pPr>
              <a:endParaRPr lang="zh-CN" altLang="en-US" sz="2420"/>
            </a:p>
          </p:txBody>
        </p:sp>
      </p:grpSp>
      <p:sp>
        <p:nvSpPr>
          <p:cNvPr id="376" name="文本框 10"/>
          <p:cNvSpPr txBox="1"/>
          <p:nvPr/>
        </p:nvSpPr>
        <p:spPr>
          <a:xfrm flipH="1">
            <a:off x="2139007" y="3990856"/>
            <a:ext cx="1655058" cy="574675"/>
          </a:xfrm>
          <a:prstGeom prst="rect">
            <a:avLst/>
          </a:prstGeom>
          <a:noFill/>
        </p:spPr>
        <p:txBody>
          <a:bodyPr wrap="square" lIns="123203" tIns="61602" rIns="123203" bIns="61602">
            <a:spAutoFit/>
          </a:bodyPr>
          <a:lstStyle/>
          <a:p>
            <a:pPr algn="ctr">
              <a:defRPr/>
            </a:pPr>
            <a:r>
              <a:rPr lang="zh-CN" altLang="en-US" sz="293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情</a:t>
            </a:r>
            <a:endParaRPr lang="zh-CN" altLang="en-US" sz="293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377" name="椭圆 21"/>
          <p:cNvSpPr/>
          <p:nvPr/>
        </p:nvSpPr>
        <p:spPr>
          <a:xfrm>
            <a:off x="5082941" y="2030322"/>
            <a:ext cx="863153" cy="863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8" name="椭圆 22"/>
          <p:cNvSpPr/>
          <p:nvPr/>
        </p:nvSpPr>
        <p:spPr>
          <a:xfrm>
            <a:off x="5082941" y="3229541"/>
            <a:ext cx="863153" cy="86315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9" name="椭圆 23"/>
          <p:cNvSpPr/>
          <p:nvPr/>
        </p:nvSpPr>
        <p:spPr>
          <a:xfrm>
            <a:off x="5082941" y="4428760"/>
            <a:ext cx="863153" cy="863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0" name="椭圆 24"/>
          <p:cNvSpPr/>
          <p:nvPr/>
        </p:nvSpPr>
        <p:spPr>
          <a:xfrm>
            <a:off x="5082941" y="5627979"/>
            <a:ext cx="863153" cy="86315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1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740" y="1908175"/>
            <a:ext cx="4688205" cy="1050925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None/>
            </a:pPr>
            <a:r>
              <a:rPr lang="zh-CN" altLang="en-US"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心理健康：正确认识自己、了解自己的情感需求，具有健康的情感表达能力</a:t>
            </a:r>
            <a:endParaRPr lang="zh-CN" altLang="en-US" sz="171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2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740" y="3135630"/>
            <a:ext cx="4793615" cy="1050925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None/>
            </a:pPr>
            <a:r>
              <a:rPr lang="zh-CN" altLang="en-US"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情感管理：有效地应对情绪波动、解决情感问题，不影响自己和他人的正常生活和工作</a:t>
            </a:r>
            <a:endParaRPr lang="zh-CN" altLang="en-US" sz="171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3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740" y="4284345"/>
            <a:ext cx="5043170" cy="1050925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None/>
            </a:pPr>
            <a:r>
              <a:rPr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社交能力</a:t>
            </a:r>
            <a:r>
              <a:rPr lang="zh-CN"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：懂得如何与他人沟通、交流，建立和谐的人际关系。学会与室友、同学、老师如何去相处</a:t>
            </a:r>
            <a:endParaRPr lang="zh-CN" sz="171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4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740" y="5534025"/>
            <a:ext cx="5043170" cy="1050925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algn="l" eaLnBrk="1" hangingPunct="1">
              <a:lnSpc>
                <a:spcPct val="150000"/>
              </a:lnSpc>
              <a:spcAft>
                <a:spcPct val="40000"/>
              </a:spcAft>
              <a:buClr>
                <a:schemeClr val="tx1"/>
              </a:buClr>
              <a:buSzTx/>
              <a:buFontTx/>
              <a:buNone/>
            </a:pPr>
            <a:r>
              <a:rPr sz="1710" noProof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公民素质：懂得尊重他人权利，有责任心和荣誉感，对社会、国家和人民具有深厚的感情</a:t>
            </a:r>
            <a:endParaRPr sz="1710" noProof="1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5" name="Content Placeholder 2"/>
          <p:cNvSpPr txBox="1"/>
          <p:nvPr/>
        </p:nvSpPr>
        <p:spPr>
          <a:xfrm>
            <a:off x="160020" y="1273810"/>
            <a:ext cx="10887710" cy="634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202F3D">
                  <a:lumMod val="75000"/>
                </a:srgbClr>
              </a:buClr>
            </a:pPr>
            <a:r>
              <a:rPr lang="zh-CN" altLang="zh-CN" sz="2400" dirty="0">
                <a:solidFill>
                  <a:srgbClr val="FF0000"/>
                </a:solidFill>
                <a:cs typeface="+mn-ea"/>
                <a:sym typeface="+mn-lt"/>
              </a:rPr>
              <a:t>“情”是指大学生应具备的情感素养和情商</a:t>
            </a:r>
            <a:endParaRPr lang="zh-CN" altLang="zh-CN" sz="2400" dirty="0">
              <a:solidFill>
                <a:srgbClr val="FF0000"/>
              </a:solidFill>
              <a:cs typeface="+mn-ea"/>
              <a:sym typeface="+mn-lt"/>
            </a:endParaRPr>
          </a:p>
          <a:p>
            <a:pPr lvl="0" algn="l">
              <a:buClr>
                <a:srgbClr val="202F3D">
                  <a:lumMod val="75000"/>
                </a:srgbClr>
              </a:buClr>
            </a:pPr>
            <a:endParaRPr lang="zh-CN" altLang="zh-CN" sz="20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0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  <p:cond evt="onPrev" delay="0"/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/>
          <p:cNvSpPr txBox="1"/>
          <p:nvPr/>
        </p:nvSpPr>
        <p:spPr>
          <a:xfrm>
            <a:off x="623888" y="454345"/>
            <a:ext cx="106537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4000" b="1" dirty="0">
                <a:solidFill>
                  <a:srgbClr val="42556C"/>
                </a:solidFill>
                <a:cs typeface="+mn-ea"/>
                <a:sym typeface="+mn-lt"/>
              </a:rPr>
              <a:t>文明素养的内涵与外延</a:t>
            </a:r>
            <a:endParaRPr lang="zh-CN" altLang="en-US" sz="4000" b="1" dirty="0">
              <a:solidFill>
                <a:srgbClr val="42556C"/>
              </a:solidFill>
              <a:cs typeface="+mn-ea"/>
              <a:sym typeface="+mn-lt"/>
            </a:endParaRPr>
          </a:p>
        </p:txBody>
      </p:sp>
      <p:grpSp>
        <p:nvGrpSpPr>
          <p:cNvPr id="3" name="组合 17"/>
          <p:cNvGrpSpPr/>
          <p:nvPr/>
        </p:nvGrpSpPr>
        <p:grpSpPr>
          <a:xfrm>
            <a:off x="1317182" y="2823050"/>
            <a:ext cx="3017141" cy="3683313"/>
            <a:chOff x="957524" y="1596571"/>
            <a:chExt cx="2468570" cy="3013620"/>
          </a:xfrm>
        </p:grpSpPr>
        <p:sp>
          <p:nvSpPr>
            <p:cNvPr id="4" name="任意多边形 18"/>
            <p:cNvSpPr/>
            <p:nvPr/>
          </p:nvSpPr>
          <p:spPr>
            <a:xfrm rot="2526481" flipH="1">
              <a:off x="957524" y="1596571"/>
              <a:ext cx="2358286" cy="3013620"/>
            </a:xfrm>
            <a:custGeom>
              <a:avLst/>
              <a:gdLst>
                <a:gd name="connsiteX0" fmla="*/ 2806420 w 3359925"/>
                <a:gd name="connsiteY0" fmla="*/ 433639 h 4294428"/>
                <a:gd name="connsiteX1" fmla="*/ 2926287 w 3359925"/>
                <a:gd name="connsiteY1" fmla="*/ 2806421 h 4294428"/>
                <a:gd name="connsiteX2" fmla="*/ 2238926 w 3359925"/>
                <a:gd name="connsiteY2" fmla="*/ 3264536 h 4294428"/>
                <a:gd name="connsiteX3" fmla="*/ 2110490 w 3359925"/>
                <a:gd name="connsiteY3" fmla="*/ 3302855 h 4294428"/>
                <a:gd name="connsiteX4" fmla="*/ 2110489 w 3359925"/>
                <a:gd name="connsiteY4" fmla="*/ 3957010 h 4294428"/>
                <a:gd name="connsiteX5" fmla="*/ 1773071 w 3359925"/>
                <a:gd name="connsiteY5" fmla="*/ 4294428 h 4294428"/>
                <a:gd name="connsiteX6" fmla="*/ 1773072 w 3359925"/>
                <a:gd name="connsiteY6" fmla="*/ 4294427 h 4294428"/>
                <a:gd name="connsiteX7" fmla="*/ 1435654 w 3359925"/>
                <a:gd name="connsiteY7" fmla="*/ 3957009 h 4294428"/>
                <a:gd name="connsiteX8" fmla="*/ 1435654 w 3359925"/>
                <a:gd name="connsiteY8" fmla="*/ 3341898 h 4294428"/>
                <a:gd name="connsiteX9" fmla="*/ 1283535 w 3359925"/>
                <a:gd name="connsiteY9" fmla="*/ 3312800 h 4294428"/>
                <a:gd name="connsiteX10" fmla="*/ 553505 w 3359925"/>
                <a:gd name="connsiteY10" fmla="*/ 2926288 h 4294428"/>
                <a:gd name="connsiteX11" fmla="*/ 433638 w 3359925"/>
                <a:gd name="connsiteY11" fmla="*/ 553506 h 4294428"/>
                <a:gd name="connsiteX12" fmla="*/ 2806420 w 3359925"/>
                <a:gd name="connsiteY12" fmla="*/ 433639 h 429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9925" h="4294428">
                  <a:moveTo>
                    <a:pt x="2806420" y="433639"/>
                  </a:moveTo>
                  <a:cubicBezTo>
                    <a:pt x="3494746" y="1055764"/>
                    <a:pt x="3548413" y="2118095"/>
                    <a:pt x="2926287" y="2806421"/>
                  </a:cubicBezTo>
                  <a:cubicBezTo>
                    <a:pt x="2731873" y="3021523"/>
                    <a:pt x="2494470" y="3174647"/>
                    <a:pt x="2238926" y="3264536"/>
                  </a:cubicBezTo>
                  <a:lnTo>
                    <a:pt x="2110490" y="3302855"/>
                  </a:lnTo>
                  <a:lnTo>
                    <a:pt x="2110489" y="3957010"/>
                  </a:lnTo>
                  <a:cubicBezTo>
                    <a:pt x="2110489" y="4143361"/>
                    <a:pt x="1959422" y="4294428"/>
                    <a:pt x="1773071" y="4294428"/>
                  </a:cubicBezTo>
                  <a:lnTo>
                    <a:pt x="1773072" y="4294427"/>
                  </a:lnTo>
                  <a:cubicBezTo>
                    <a:pt x="1586721" y="4294427"/>
                    <a:pt x="1435654" y="4143360"/>
                    <a:pt x="1435654" y="3957009"/>
                  </a:cubicBezTo>
                  <a:lnTo>
                    <a:pt x="1435654" y="3341898"/>
                  </a:lnTo>
                  <a:lnTo>
                    <a:pt x="1283535" y="3312800"/>
                  </a:lnTo>
                  <a:cubicBezTo>
                    <a:pt x="1020233" y="3249121"/>
                    <a:pt x="768607" y="3120702"/>
                    <a:pt x="553505" y="2926288"/>
                  </a:cubicBezTo>
                  <a:cubicBezTo>
                    <a:pt x="-134821" y="2304163"/>
                    <a:pt x="-188488" y="1241832"/>
                    <a:pt x="433638" y="553506"/>
                  </a:cubicBezTo>
                  <a:cubicBezTo>
                    <a:pt x="1055763" y="-134821"/>
                    <a:pt x="2118094" y="-188487"/>
                    <a:pt x="2806420" y="433639"/>
                  </a:cubicBezTo>
                  <a:close/>
                </a:path>
              </a:pathLst>
            </a:custGeom>
            <a:solidFill>
              <a:srgbClr val="B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3203" tIns="61602" rIns="123203" bIns="61602" anchor="ctr"/>
            <a:lstStyle/>
            <a:p>
              <a:pPr algn="ctr">
                <a:defRPr/>
              </a:pPr>
              <a:endParaRPr lang="zh-CN" altLang="en-US" sz="2420"/>
            </a:p>
          </p:txBody>
        </p:sp>
        <p:sp>
          <p:nvSpPr>
            <p:cNvPr id="5" name="椭圆 19"/>
            <p:cNvSpPr/>
            <p:nvPr/>
          </p:nvSpPr>
          <p:spPr>
            <a:xfrm flipH="1">
              <a:off x="1293945" y="1774825"/>
              <a:ext cx="2132149" cy="21312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3203" tIns="61602" rIns="123203" bIns="61602" anchor="ctr"/>
            <a:lstStyle/>
            <a:p>
              <a:pPr algn="ctr">
                <a:defRPr/>
              </a:pPr>
              <a:endParaRPr lang="zh-CN" altLang="en-US" sz="2420"/>
            </a:p>
          </p:txBody>
        </p:sp>
      </p:grpSp>
      <p:sp>
        <p:nvSpPr>
          <p:cNvPr id="6" name="文本框 10"/>
          <p:cNvSpPr txBox="1"/>
          <p:nvPr/>
        </p:nvSpPr>
        <p:spPr>
          <a:xfrm flipH="1">
            <a:off x="2139007" y="3990856"/>
            <a:ext cx="1655058" cy="574675"/>
          </a:xfrm>
          <a:prstGeom prst="rect">
            <a:avLst/>
          </a:prstGeom>
          <a:noFill/>
        </p:spPr>
        <p:txBody>
          <a:bodyPr wrap="square" lIns="123203" tIns="61602" rIns="123203" bIns="61602">
            <a:spAutoFit/>
          </a:bodyPr>
          <a:lstStyle/>
          <a:p>
            <a:pPr algn="ctr">
              <a:defRPr/>
            </a:pPr>
            <a:r>
              <a:rPr lang="zh-CN" altLang="en-US" sz="293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意</a:t>
            </a:r>
            <a:endParaRPr lang="zh-CN" altLang="en-US" sz="293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7" name="椭圆 21"/>
          <p:cNvSpPr/>
          <p:nvPr/>
        </p:nvSpPr>
        <p:spPr>
          <a:xfrm>
            <a:off x="5082941" y="2030322"/>
            <a:ext cx="863153" cy="863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22"/>
          <p:cNvSpPr/>
          <p:nvPr/>
        </p:nvSpPr>
        <p:spPr>
          <a:xfrm>
            <a:off x="5082941" y="3229541"/>
            <a:ext cx="863153" cy="86315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23"/>
          <p:cNvSpPr/>
          <p:nvPr/>
        </p:nvSpPr>
        <p:spPr>
          <a:xfrm>
            <a:off x="5082941" y="4428760"/>
            <a:ext cx="863153" cy="863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24"/>
          <p:cNvSpPr/>
          <p:nvPr/>
        </p:nvSpPr>
        <p:spPr>
          <a:xfrm>
            <a:off x="5082941" y="5627979"/>
            <a:ext cx="863153" cy="86315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740" y="1908175"/>
            <a:ext cx="4688205" cy="1050925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None/>
            </a:pPr>
            <a:r>
              <a:rPr lang="zh-CN" altLang="en-US"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人生理想：应该有明确的人生理想和追求，并为之不懈奋斗</a:t>
            </a:r>
            <a:endParaRPr lang="zh-CN" altLang="en-US" sz="171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740" y="3135630"/>
            <a:ext cx="4793615" cy="1050925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None/>
            </a:pPr>
            <a:r>
              <a:rPr lang="zh-CN" altLang="en-US"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人生价值观：有健康的人生价值观，具有自信、自尊、自爱的人生态度</a:t>
            </a:r>
            <a:endParaRPr lang="zh-CN" altLang="en-US" sz="171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740" y="4284345"/>
            <a:ext cx="5043170" cy="1050925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None/>
            </a:pPr>
            <a:r>
              <a:rPr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人生目标</a:t>
            </a:r>
            <a:r>
              <a:rPr lang="zh-CN" sz="171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：应该有具体的人生目标，为之努力奋斗，不断提高自身的综合素质和能力水平</a:t>
            </a:r>
            <a:endParaRPr lang="zh-CN" sz="171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Rectangle 5">
            <a:hlinkClick r:id="rId1"/>
          </p:cNvPr>
          <p:cNvSpPr>
            <a:spLocks noChangeArrowheads="1"/>
          </p:cNvSpPr>
          <p:nvPr/>
        </p:nvSpPr>
        <p:spPr bwMode="gray">
          <a:xfrm>
            <a:off x="6174740" y="5534025"/>
            <a:ext cx="5043170" cy="1050925"/>
          </a:xfrm>
          <a:prstGeom prst="rect">
            <a:avLst/>
          </a:prstGeom>
          <a:noFill/>
          <a:ln>
            <a:noFill/>
          </a:ln>
        </p:spPr>
        <p:txBody>
          <a:bodyPr lIns="0" tIns="132000" rIns="176000" bIns="88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algn="l" eaLnBrk="1" hangingPunct="1">
              <a:lnSpc>
                <a:spcPct val="150000"/>
              </a:lnSpc>
              <a:spcAft>
                <a:spcPct val="40000"/>
              </a:spcAft>
              <a:buClr>
                <a:schemeClr val="tx1"/>
              </a:buClr>
              <a:buSzTx/>
              <a:buFontTx/>
              <a:buNone/>
            </a:pPr>
            <a:r>
              <a:rPr sz="1710" noProof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社会责任感：应该有强烈的社会责任感，懂得为社会、为人民服务，为人类的进步和发展做出贡献</a:t>
            </a:r>
            <a:endParaRPr sz="1710" noProof="1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Content Placeholder 2"/>
          <p:cNvSpPr txBox="1"/>
          <p:nvPr/>
        </p:nvSpPr>
        <p:spPr>
          <a:xfrm>
            <a:off x="160020" y="1273810"/>
            <a:ext cx="10887710" cy="634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202F3D">
                  <a:lumMod val="75000"/>
                </a:srgbClr>
              </a:buClr>
            </a:pPr>
            <a:r>
              <a:rPr lang="zh-CN" altLang="zh-CN" sz="2400" dirty="0">
                <a:solidFill>
                  <a:srgbClr val="FF0000"/>
                </a:solidFill>
                <a:cs typeface="+mn-ea"/>
                <a:sym typeface="+mn-lt"/>
              </a:rPr>
              <a:t>“意”是指大学生应具备的良好的行为习惯和道德品质</a:t>
            </a:r>
            <a:endParaRPr lang="zh-CN" altLang="zh-CN" sz="2400" dirty="0">
              <a:solidFill>
                <a:srgbClr val="FF0000"/>
              </a:solidFill>
              <a:cs typeface="+mn-ea"/>
              <a:sym typeface="+mn-lt"/>
            </a:endParaRPr>
          </a:p>
          <a:p>
            <a:pPr lvl="0" algn="l">
              <a:buClr>
                <a:srgbClr val="202F3D">
                  <a:lumMod val="75000"/>
                </a:srgbClr>
              </a:buClr>
            </a:pPr>
            <a:endParaRPr lang="zh-CN" altLang="zh-CN" sz="20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0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  <p:cond evt="onPrev" delay="0"/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1s0evq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2771</Words>
  <Application>WPS 演示</Application>
  <PresentationFormat/>
  <Paragraphs>452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Calibri</vt:lpstr>
      <vt:lpstr>Arial</vt:lpstr>
      <vt:lpstr>Aharoni</vt:lpstr>
      <vt:lpstr>Kozuka Mincho Pro B</vt:lpstr>
      <vt:lpstr>Arial Unicode MS</vt:lpstr>
      <vt:lpstr>等线</vt:lpstr>
      <vt:lpstr>方正大标宋_GBK</vt:lpstr>
      <vt:lpstr>仿宋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WPS_1686284026</cp:lastModifiedBy>
  <cp:revision>2</cp:revision>
  <dcterms:created xsi:type="dcterms:W3CDTF">2025-10-14T02:18:00Z</dcterms:created>
  <dcterms:modified xsi:type="dcterms:W3CDTF">2025-10-14T03:06:25Z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897FD2EC209B42B1B1F7E29F462B2A1F_12</vt:lpwstr>
  </property>
  <property fmtid="{D5CDD505-2E9C-101B-9397-08002B2CF9AE}" pid="3" name="KSOProductBuildVer">
    <vt:lpwstr>2052-12.1.0.22529</vt:lpwstr>
  </property>
</Properties>
</file>