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72" r:id="rId2"/>
    <p:sldId id="529" r:id="rId3"/>
    <p:sldId id="567" r:id="rId4"/>
    <p:sldId id="580" r:id="rId5"/>
    <p:sldId id="510" r:id="rId6"/>
    <p:sldId id="525" r:id="rId7"/>
    <p:sldId id="46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36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66"/>
    <a:srgbClr val="FFCC00"/>
    <a:srgbClr val="7E6000"/>
    <a:srgbClr val="156156"/>
    <a:srgbClr val="FFFF66"/>
    <a:srgbClr val="FFFF99"/>
    <a:srgbClr val="CC00FF"/>
    <a:srgbClr val="2AC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80"/>
  </p:normalViewPr>
  <p:slideViewPr>
    <p:cSldViewPr showGuides="1">
      <p:cViewPr varScale="1">
        <p:scale>
          <a:sx n="95" d="100"/>
          <a:sy n="95" d="100"/>
        </p:scale>
        <p:origin x="1074" y="96"/>
      </p:cViewPr>
      <p:guideLst>
        <p:guide orient="horz" pos="2208"/>
        <p:guide pos="36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4FB991-FE9B-4343-93BD-42F6C766F7CD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2022/11/7 Monday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BE2A91-FFB9-4308-90A4-849CE7511E99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2022/11/7 Monday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单击此处编辑母版文本样式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第二级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第三级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第四级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第五级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4" name="文本占位符 2"/>
          <p:cNvSpPr>
            <a:spLocks noGrp="1"/>
          </p:cNvSpPr>
          <p:nvPr>
            <p:ph type="body" sz="quarter"/>
          </p:nvPr>
        </p:nvSpPr>
        <p:spPr>
          <a:xfrm>
            <a:off x="661988" y="3932238"/>
            <a:ext cx="5295900" cy="321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+mj-lt"/>
          <a:ea typeface="+mj-ea"/>
          <a:cs typeface="+mj-cs"/>
          <a:sym typeface="黑体" panose="02010609060101010101" pitchFamily="49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262626"/>
          </a:solidFill>
          <a:latin typeface="黑体" panose="02010609060101010101" pitchFamily="49" charset="-122"/>
          <a:ea typeface="黑体" panose="02010609060101010101" pitchFamily="49" charset="-122"/>
          <a:sym typeface="黑体" panose="02010609060101010101" pitchFamily="49" charset="-122"/>
        </a:defRPr>
      </a:lvl9pPr>
    </p:titleStyle>
    <p:bodyStyle>
      <a:lvl1pPr marL="273050" indent="-27305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>
          <a:solidFill>
            <a:schemeClr val="tx2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576580" indent="-27178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2pPr>
      <a:lvl3pPr marL="855980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3pPr>
      <a:lvl4pPr marL="11430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4pPr>
      <a:lvl5pPr marL="1462405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5pPr>
      <a:lvl6pPr marL="1919605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6pPr>
      <a:lvl7pPr marL="2376805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7pPr>
      <a:lvl8pPr marL="2834005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8pPr>
      <a:lvl9pPr marL="3291205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>
          <a:solidFill>
            <a:schemeClr val="tx2"/>
          </a:solidFill>
          <a:latin typeface="+mn-lt"/>
          <a:ea typeface="+mn-ea"/>
          <a:sym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4"/>
          <p:cNvSpPr/>
          <p:nvPr/>
        </p:nvSpPr>
        <p:spPr>
          <a:xfrm>
            <a:off x="-26987" y="1223963"/>
            <a:ext cx="12218987" cy="6492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Font typeface="Arial" panose="020B0604020202020204" pitchFamily="34" charset="0"/>
              <a:buNone/>
            </a:pPr>
            <a:endParaRPr lang="en-US" altLang="en-US" sz="8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7" name="标题 4"/>
          <p:cNvSpPr/>
          <p:nvPr/>
        </p:nvSpPr>
        <p:spPr>
          <a:xfrm>
            <a:off x="-26670" y="-26670"/>
            <a:ext cx="12192000" cy="251841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安徽商贸职业技术学院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工学云实习管理平台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使用培训会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2022.11.10</a:t>
            </a:r>
            <a:endParaRPr lang="en-US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en-US" sz="800" b="1" dirty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9" name="标题 4"/>
          <p:cNvSpPr/>
          <p:nvPr/>
        </p:nvSpPr>
        <p:spPr>
          <a:xfrm>
            <a:off x="5087938" y="5661025"/>
            <a:ext cx="3006725" cy="7985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265" y="2767330"/>
            <a:ext cx="36055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移动端访问方式：</a:t>
            </a: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登录</a:t>
            </a:r>
            <a:r>
              <a:rPr lang="en-US" altLang="zh-CN" sz="2000" b="1">
                <a:sym typeface="+mn-ea"/>
              </a:rPr>
              <a:t>“</a:t>
            </a:r>
            <a:r>
              <a:rPr lang="zh-CN" altLang="en-US" sz="2000" b="1">
                <a:sym typeface="+mn-ea"/>
              </a:rPr>
              <a:t>今日校园</a:t>
            </a:r>
            <a:r>
              <a:rPr lang="en-US" altLang="zh-CN" sz="2000" b="1">
                <a:sym typeface="+mn-ea"/>
              </a:rPr>
              <a:t>”</a:t>
            </a:r>
            <a:r>
              <a:rPr lang="zh-CN" altLang="en-US" sz="2000" b="1">
                <a:sym typeface="+mn-ea"/>
              </a:rPr>
              <a:t>移动端</a:t>
            </a:r>
            <a:r>
              <a:rPr lang="en-US" altLang="zh-CN" sz="2000" b="1">
                <a:sym typeface="+mn-ea"/>
              </a:rPr>
              <a:t>-</a:t>
            </a:r>
            <a:r>
              <a:rPr lang="zh-CN" altLang="en-US" sz="2000" b="1">
                <a:sym typeface="+mn-ea"/>
              </a:rPr>
              <a:t>找到</a:t>
            </a:r>
            <a:r>
              <a:rPr lang="en-US" altLang="zh-CN" sz="2000" b="1">
                <a:sym typeface="+mn-ea"/>
              </a:rPr>
              <a:t>      “</a:t>
            </a:r>
            <a:r>
              <a:rPr lang="zh-CN" altLang="en-US" sz="2000" b="1">
                <a:sym typeface="+mn-ea"/>
              </a:rPr>
              <a:t>工学云实习</a:t>
            </a:r>
            <a:r>
              <a:rPr lang="en-US" altLang="zh-CN" sz="2000" b="1">
                <a:sym typeface="+mn-ea"/>
              </a:rPr>
              <a:t>”</a:t>
            </a:r>
            <a:r>
              <a:rPr lang="zh-CN" altLang="en-US" sz="2000" b="1">
                <a:sym typeface="+mn-ea"/>
              </a:rPr>
              <a:t>模块访问使用</a:t>
            </a:r>
          </a:p>
          <a:p>
            <a:endParaRPr lang="zh-CN" altLang="en-US" sz="2400" b="1">
              <a:sym typeface="+mn-ea"/>
            </a:endParaRPr>
          </a:p>
          <a:p>
            <a:endParaRPr lang="zh-CN" altLang="en-US" sz="2400" b="1">
              <a:sym typeface="+mn-ea"/>
            </a:endParaRPr>
          </a:p>
          <a:p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4483735" y="2767330"/>
            <a:ext cx="36112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/>
              <a:t>PC</a:t>
            </a:r>
            <a:r>
              <a:rPr lang="zh-CN" altLang="en-US" sz="2400" b="1"/>
              <a:t>端访问方式：</a:t>
            </a:r>
          </a:p>
          <a:p>
            <a:endParaRPr lang="zh-CN" altLang="en-US" sz="2400" b="1"/>
          </a:p>
          <a:p>
            <a:r>
              <a:rPr lang="zh-CN" altLang="en-US" sz="2000" b="1"/>
              <a:t>登录学校</a:t>
            </a:r>
            <a:r>
              <a:rPr lang="en-US" altLang="zh-CN" sz="2000" b="1"/>
              <a:t>“</a:t>
            </a:r>
            <a:r>
              <a:rPr lang="zh-CN" altLang="en-US" sz="2000" b="1"/>
              <a:t>网上办事大厅</a:t>
            </a:r>
            <a:r>
              <a:rPr lang="en-US" altLang="zh-CN" sz="2000" b="1"/>
              <a:t>”-</a:t>
            </a:r>
            <a:r>
              <a:rPr lang="zh-CN" altLang="en-US" sz="2000" b="1"/>
              <a:t>找到</a:t>
            </a:r>
            <a:r>
              <a:rPr lang="en-US" altLang="zh-CN" sz="2000" b="1"/>
              <a:t>“</a:t>
            </a:r>
            <a:r>
              <a:rPr lang="zh-CN" altLang="en-US" sz="2000" b="1"/>
              <a:t>工学云实习</a:t>
            </a:r>
            <a:r>
              <a:rPr lang="en-US" altLang="zh-CN" sz="2000" b="1"/>
              <a:t>”</a:t>
            </a:r>
            <a:r>
              <a:rPr lang="zh-CN" altLang="en-US" sz="2000" b="1"/>
              <a:t>模块访问使用</a:t>
            </a:r>
          </a:p>
          <a:p>
            <a:endParaRPr lang="zh-CN" altLang="en-US" sz="1800"/>
          </a:p>
          <a:p>
            <a:r>
              <a:rPr lang="zh-CN" altLang="en-US" sz="1800"/>
              <a:t>备注：访问进系统后可以根据自己实际情况点击右上角</a:t>
            </a:r>
            <a:r>
              <a:rPr lang="en-US" altLang="zh-CN" sz="1800"/>
              <a:t>“</a:t>
            </a:r>
            <a:r>
              <a:rPr lang="zh-CN" altLang="en-US" sz="1800"/>
              <a:t>切换角色</a:t>
            </a:r>
            <a:r>
              <a:rPr lang="en-US" altLang="zh-CN" sz="1800"/>
              <a:t>”</a:t>
            </a:r>
            <a:r>
              <a:rPr lang="zh-CN" altLang="en-US" sz="1800"/>
              <a:t>使用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8328025" y="2780665"/>
            <a:ext cx="36112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/>
              <a:t>客服</a:t>
            </a:r>
            <a:r>
              <a:rPr lang="en-US" altLang="zh-CN" sz="2000" b="1" dirty="0"/>
              <a:t>QQ</a:t>
            </a:r>
            <a:r>
              <a:rPr lang="zh-CN" altLang="en-US" sz="2000" b="1" dirty="0"/>
              <a:t>群：437736195</a:t>
            </a:r>
          </a:p>
        </p:txBody>
      </p:sp>
      <p:pic>
        <p:nvPicPr>
          <p:cNvPr id="8" name="图片 7" descr="安徽商贸职院群聊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160" y="3429000"/>
            <a:ext cx="1952625" cy="2051050"/>
          </a:xfrm>
          <a:prstGeom prst="rect">
            <a:avLst/>
          </a:prstGeom>
        </p:spPr>
      </p:pic>
      <p:pic>
        <p:nvPicPr>
          <p:cNvPr id="9" name="图片 8" descr="工学云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3573145"/>
            <a:ext cx="203200" cy="203200"/>
          </a:xfrm>
          <a:prstGeom prst="rect">
            <a:avLst/>
          </a:prstGeom>
        </p:spPr>
      </p:pic>
      <p:pic>
        <p:nvPicPr>
          <p:cNvPr id="10" name="图片 9" descr="工学云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980" y="3573145"/>
            <a:ext cx="2032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Freeform 13"/>
          <p:cNvSpPr/>
          <p:nvPr/>
        </p:nvSpPr>
        <p:spPr>
          <a:xfrm>
            <a:off x="5408613" y="1728788"/>
            <a:ext cx="2609850" cy="1139825"/>
          </a:xfrm>
          <a:custGeom>
            <a:avLst/>
            <a:gdLst/>
            <a:ahLst/>
            <a:cxnLst>
              <a:cxn ang="0">
                <a:pos x="10022" y="10050"/>
              </a:cxn>
              <a:cxn ang="0">
                <a:pos x="2550" y="0"/>
              </a:cxn>
              <a:cxn ang="0">
                <a:pos x="0" y="10000"/>
              </a:cxn>
              <a:cxn ang="0">
                <a:pos x="10022" y="10050"/>
              </a:cxn>
            </a:cxnLst>
            <a:rect l="0" t="0" r="0" b="0"/>
            <a:pathLst>
              <a:path w="10022" h="10050">
                <a:moveTo>
                  <a:pt x="10022" y="10050"/>
                </a:moveTo>
                <a:lnTo>
                  <a:pt x="2550" y="0"/>
                </a:lnTo>
                <a:lnTo>
                  <a:pt x="0" y="10000"/>
                </a:lnTo>
                <a:lnTo>
                  <a:pt x="10022" y="10050"/>
                </a:lnTo>
                <a:close/>
              </a:path>
            </a:pathLst>
          </a:custGeom>
          <a:solidFill>
            <a:srgbClr val="2AC2AC"/>
          </a:solidFill>
          <a:ln w="3175" cap="flat" cmpd="sng">
            <a:solidFill>
              <a:srgbClr val="D8D8D8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13"/>
          <p:cNvSpPr/>
          <p:nvPr/>
        </p:nvSpPr>
        <p:spPr>
          <a:xfrm rot="3569734">
            <a:off x="6578600" y="3154363"/>
            <a:ext cx="2614613" cy="1135062"/>
          </a:xfrm>
          <a:custGeom>
            <a:avLst/>
            <a:gdLst/>
            <a:ahLst/>
            <a:cxnLst>
              <a:cxn ang="0">
                <a:pos x="10037" y="10000"/>
              </a:cxn>
              <a:cxn ang="0">
                <a:pos x="2587" y="0"/>
              </a:cxn>
              <a:cxn ang="0">
                <a:pos x="0" y="9949"/>
              </a:cxn>
              <a:cxn ang="0">
                <a:pos x="10037" y="10000"/>
              </a:cxn>
            </a:cxnLst>
            <a:rect l="0" t="0" r="0" b="0"/>
            <a:pathLst>
              <a:path w="10037" h="10000">
                <a:moveTo>
                  <a:pt x="10037" y="10000"/>
                </a:moveTo>
                <a:lnTo>
                  <a:pt x="2587" y="0"/>
                </a:lnTo>
                <a:lnTo>
                  <a:pt x="0" y="9949"/>
                </a:lnTo>
                <a:lnTo>
                  <a:pt x="10037" y="10000"/>
                </a:lnTo>
                <a:close/>
              </a:path>
            </a:pathLst>
          </a:custGeom>
          <a:solidFill>
            <a:srgbClr val="FF99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13"/>
          <p:cNvSpPr/>
          <p:nvPr/>
        </p:nvSpPr>
        <p:spPr>
          <a:xfrm rot="7171573">
            <a:off x="5932488" y="4862513"/>
            <a:ext cx="2603500" cy="1136650"/>
          </a:xfrm>
          <a:custGeom>
            <a:avLst/>
            <a:gdLst/>
            <a:ahLst/>
            <a:cxnLst>
              <a:cxn ang="0">
                <a:pos x="10000" y="10029"/>
              </a:cxn>
              <a:cxn ang="0">
                <a:pos x="2503" y="0"/>
              </a:cxn>
              <a:cxn ang="0">
                <a:pos x="0" y="10029"/>
              </a:cxn>
              <a:cxn ang="0">
                <a:pos x="10000" y="10029"/>
              </a:cxn>
            </a:cxnLst>
            <a:rect l="0" t="0" r="0" b="0"/>
            <a:pathLst>
              <a:path w="10000" h="10029">
                <a:moveTo>
                  <a:pt x="10000" y="10029"/>
                </a:moveTo>
                <a:lnTo>
                  <a:pt x="2503" y="0"/>
                </a:lnTo>
                <a:lnTo>
                  <a:pt x="0" y="10029"/>
                </a:lnTo>
                <a:lnTo>
                  <a:pt x="10000" y="10029"/>
                </a:lnTo>
                <a:close/>
              </a:path>
            </a:pathLst>
          </a:custGeom>
          <a:solidFill>
            <a:srgbClr val="2AC2AC"/>
          </a:solidFill>
          <a:ln w="3175" cap="flat" cmpd="sng">
            <a:solidFill>
              <a:srgbClr val="D8D8D8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3"/>
          <p:cNvSpPr/>
          <p:nvPr/>
        </p:nvSpPr>
        <p:spPr>
          <a:xfrm rot="10800000">
            <a:off x="4151313" y="5106988"/>
            <a:ext cx="2581275" cy="1152525"/>
          </a:xfrm>
          <a:custGeom>
            <a:avLst/>
            <a:gdLst/>
            <a:ahLst/>
            <a:cxnLst>
              <a:cxn ang="0">
                <a:pos x="10000" y="10049"/>
              </a:cxn>
              <a:cxn ang="0">
                <a:pos x="2507" y="0"/>
              </a:cxn>
              <a:cxn ang="0">
                <a:pos x="0" y="10099"/>
              </a:cxn>
              <a:cxn ang="0">
                <a:pos x="10000" y="10049"/>
              </a:cxn>
            </a:cxnLst>
            <a:rect l="0" t="0" r="0" b="0"/>
            <a:pathLst>
              <a:path w="10000" h="10099">
                <a:moveTo>
                  <a:pt x="10000" y="10049"/>
                </a:moveTo>
                <a:lnTo>
                  <a:pt x="2507" y="0"/>
                </a:lnTo>
                <a:lnTo>
                  <a:pt x="0" y="10099"/>
                </a:lnTo>
                <a:lnTo>
                  <a:pt x="10000" y="10049"/>
                </a:lnTo>
                <a:close/>
              </a:path>
            </a:pathLst>
          </a:custGeom>
          <a:solidFill>
            <a:srgbClr val="FF99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3"/>
          <p:cNvSpPr/>
          <p:nvPr/>
        </p:nvSpPr>
        <p:spPr>
          <a:xfrm rot="-7254827">
            <a:off x="2982913" y="3670300"/>
            <a:ext cx="2609850" cy="1139825"/>
          </a:xfrm>
          <a:custGeom>
            <a:avLst/>
            <a:gdLst/>
            <a:ahLst/>
            <a:cxnLst>
              <a:cxn ang="0">
                <a:pos x="10022" y="10043"/>
              </a:cxn>
              <a:cxn ang="0">
                <a:pos x="2583" y="0"/>
              </a:cxn>
              <a:cxn ang="0">
                <a:pos x="0" y="9838"/>
              </a:cxn>
              <a:cxn ang="0">
                <a:pos x="10022" y="10043"/>
              </a:cxn>
            </a:cxnLst>
            <a:rect l="0" t="0" r="0" b="0"/>
            <a:pathLst>
              <a:path w="10022" h="10043">
                <a:moveTo>
                  <a:pt x="10022" y="10043"/>
                </a:moveTo>
                <a:lnTo>
                  <a:pt x="2583" y="0"/>
                </a:lnTo>
                <a:lnTo>
                  <a:pt x="0" y="9838"/>
                </a:lnTo>
                <a:lnTo>
                  <a:pt x="10022" y="10043"/>
                </a:lnTo>
                <a:close/>
              </a:path>
            </a:pathLst>
          </a:custGeom>
          <a:solidFill>
            <a:srgbClr val="2AC2AC"/>
          </a:solidFill>
          <a:ln w="3175" cap="flat" cmpd="sng">
            <a:solidFill>
              <a:srgbClr val="D8D8D8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3" name="Freeform 7"/>
          <p:cNvSpPr>
            <a:spLocks noEditPoints="1"/>
          </p:cNvSpPr>
          <p:nvPr/>
        </p:nvSpPr>
        <p:spPr>
          <a:xfrm>
            <a:off x="4476750" y="2163763"/>
            <a:ext cx="2255838" cy="2025650"/>
          </a:xfrm>
          <a:custGeom>
            <a:avLst/>
            <a:gdLst>
              <a:gd name="txL" fmla="*/ 0 w 724"/>
              <a:gd name="txT" fmla="*/ 0 h 650"/>
              <a:gd name="txR" fmla="*/ 724 w 724"/>
              <a:gd name="txB" fmla="*/ 650 h 650"/>
            </a:gdLst>
            <a:ahLst/>
            <a:cxnLst>
              <a:cxn ang="0">
                <a:pos x="2147483647" y="2147483647"/>
              </a:cxn>
              <a:cxn ang="0">
                <a:pos x="1737768171" y="2147483647"/>
              </a:cxn>
              <a:cxn ang="0">
                <a:pos x="786365115" y="2147483647"/>
              </a:cxn>
              <a:cxn ang="0">
                <a:pos x="786365115" y="2147483647"/>
              </a:cxn>
              <a:cxn ang="0">
                <a:pos x="1737768171" y="1029457148"/>
              </a:cxn>
              <a:cxn ang="0">
                <a:pos x="2147483647" y="553575852"/>
              </a:cxn>
              <a:cxn ang="0">
                <a:pos x="2147483647" y="553575852"/>
              </a:cxn>
              <a:cxn ang="0">
                <a:pos x="2147483647" y="1029457148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1417398388" y="475881296"/>
              </a:cxn>
              <a:cxn ang="0">
                <a:pos x="145623067" y="2147483647"/>
              </a:cxn>
              <a:cxn ang="0">
                <a:pos x="145623067" y="2147483647"/>
              </a:cxn>
              <a:cxn ang="0">
                <a:pos x="1417398388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475881296"/>
              </a:cxn>
              <a:cxn ang="0">
                <a:pos x="2147483647" y="0"/>
              </a:cxn>
            </a:cxnLst>
            <a:rect l="txL" t="txT" r="txR" b="txB"/>
            <a:pathLst>
              <a:path w="724" h="650">
                <a:moveTo>
                  <a:pt x="264" y="592"/>
                </a:moveTo>
                <a:cubicBezTo>
                  <a:pt x="233" y="592"/>
                  <a:pt x="195" y="570"/>
                  <a:pt x="179" y="543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66" y="347"/>
                  <a:pt x="66" y="303"/>
                  <a:pt x="81" y="276"/>
                </a:cubicBezTo>
                <a:cubicBezTo>
                  <a:pt x="179" y="106"/>
                  <a:pt x="179" y="106"/>
                  <a:pt x="179" y="106"/>
                </a:cubicBezTo>
                <a:cubicBezTo>
                  <a:pt x="195" y="79"/>
                  <a:pt x="233" y="57"/>
                  <a:pt x="264" y="57"/>
                </a:cubicBezTo>
                <a:cubicBezTo>
                  <a:pt x="460" y="57"/>
                  <a:pt x="460" y="57"/>
                  <a:pt x="460" y="57"/>
                </a:cubicBezTo>
                <a:cubicBezTo>
                  <a:pt x="491" y="57"/>
                  <a:pt x="529" y="79"/>
                  <a:pt x="545" y="106"/>
                </a:cubicBezTo>
                <a:cubicBezTo>
                  <a:pt x="643" y="276"/>
                  <a:pt x="643" y="276"/>
                  <a:pt x="643" y="276"/>
                </a:cubicBezTo>
                <a:cubicBezTo>
                  <a:pt x="658" y="303"/>
                  <a:pt x="658" y="347"/>
                  <a:pt x="643" y="374"/>
                </a:cubicBezTo>
                <a:cubicBezTo>
                  <a:pt x="545" y="543"/>
                  <a:pt x="545" y="543"/>
                  <a:pt x="545" y="543"/>
                </a:cubicBezTo>
                <a:cubicBezTo>
                  <a:pt x="529" y="570"/>
                  <a:pt x="491" y="592"/>
                  <a:pt x="460" y="592"/>
                </a:cubicBezTo>
                <a:cubicBezTo>
                  <a:pt x="264" y="592"/>
                  <a:pt x="264" y="592"/>
                  <a:pt x="264" y="592"/>
                </a:cubicBezTo>
                <a:moveTo>
                  <a:pt x="493" y="0"/>
                </a:moveTo>
                <a:cubicBezTo>
                  <a:pt x="231" y="0"/>
                  <a:pt x="231" y="0"/>
                  <a:pt x="231" y="0"/>
                </a:cubicBezTo>
                <a:cubicBezTo>
                  <a:pt x="200" y="0"/>
                  <a:pt x="162" y="22"/>
                  <a:pt x="146" y="49"/>
                </a:cubicBezTo>
                <a:cubicBezTo>
                  <a:pt x="15" y="276"/>
                  <a:pt x="15" y="276"/>
                  <a:pt x="15" y="276"/>
                </a:cubicBezTo>
                <a:cubicBezTo>
                  <a:pt x="0" y="303"/>
                  <a:pt x="0" y="347"/>
                  <a:pt x="15" y="374"/>
                </a:cubicBezTo>
                <a:cubicBezTo>
                  <a:pt x="146" y="601"/>
                  <a:pt x="146" y="601"/>
                  <a:pt x="146" y="601"/>
                </a:cubicBezTo>
                <a:cubicBezTo>
                  <a:pt x="162" y="628"/>
                  <a:pt x="200" y="650"/>
                  <a:pt x="231" y="650"/>
                </a:cubicBezTo>
                <a:cubicBezTo>
                  <a:pt x="493" y="650"/>
                  <a:pt x="493" y="650"/>
                  <a:pt x="493" y="650"/>
                </a:cubicBezTo>
                <a:cubicBezTo>
                  <a:pt x="524" y="650"/>
                  <a:pt x="562" y="628"/>
                  <a:pt x="578" y="601"/>
                </a:cubicBezTo>
                <a:cubicBezTo>
                  <a:pt x="709" y="374"/>
                  <a:pt x="709" y="374"/>
                  <a:pt x="709" y="374"/>
                </a:cubicBezTo>
                <a:cubicBezTo>
                  <a:pt x="724" y="347"/>
                  <a:pt x="724" y="303"/>
                  <a:pt x="709" y="276"/>
                </a:cubicBezTo>
                <a:cubicBezTo>
                  <a:pt x="578" y="49"/>
                  <a:pt x="578" y="49"/>
                  <a:pt x="578" y="49"/>
                </a:cubicBezTo>
                <a:cubicBezTo>
                  <a:pt x="562" y="22"/>
                  <a:pt x="524" y="0"/>
                  <a:pt x="493" y="0"/>
                </a:cubicBezTo>
              </a:path>
            </a:pathLst>
          </a:custGeom>
          <a:noFill/>
          <a:ln w="9525">
            <a:noFill/>
          </a:ln>
        </p:spPr>
        <p:txBody>
          <a:bodyPr lIns="121920" tIns="60960" rIns="121920" bIns="60960" anchor="ctr"/>
          <a:lstStyle/>
          <a:p>
            <a:pPr algn="ctr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Segoe UI" panose="020B0502040204020203" pitchFamily="34" charset="0"/>
                <a:ea typeface="宋体" panose="02010600030101010101" pitchFamily="2" charset="-122"/>
                <a:sym typeface="Segoe UI" panose="020B0502040204020203" pitchFamily="34" charset="0"/>
              </a:rPr>
              <a:t>TEXT</a:t>
            </a:r>
            <a:endParaRPr lang="zh-CN" altLang="en-US" sz="32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15402" name="Freeform 13"/>
          <p:cNvSpPr/>
          <p:nvPr/>
        </p:nvSpPr>
        <p:spPr>
          <a:xfrm rot="-3628901">
            <a:off x="3614738" y="2001838"/>
            <a:ext cx="2600325" cy="1136650"/>
          </a:xfrm>
          <a:custGeom>
            <a:avLst/>
            <a:gdLst/>
            <a:ahLst/>
            <a:cxnLst>
              <a:cxn ang="0">
                <a:pos x="9981" y="10024"/>
              </a:cxn>
              <a:cxn ang="0">
                <a:pos x="2550" y="0"/>
              </a:cxn>
              <a:cxn ang="0">
                <a:pos x="0" y="10000"/>
              </a:cxn>
              <a:cxn ang="0">
                <a:pos x="9981" y="10024"/>
              </a:cxn>
            </a:cxnLst>
            <a:rect l="0" t="0" r="0" b="0"/>
            <a:pathLst>
              <a:path w="9981" h="10024">
                <a:moveTo>
                  <a:pt x="9981" y="10024"/>
                </a:moveTo>
                <a:lnTo>
                  <a:pt x="2550" y="0"/>
                </a:lnTo>
                <a:lnTo>
                  <a:pt x="0" y="10000"/>
                </a:lnTo>
                <a:lnTo>
                  <a:pt x="9981" y="10024"/>
                </a:lnTo>
                <a:close/>
              </a:path>
            </a:pathLst>
          </a:custGeom>
          <a:solidFill>
            <a:srgbClr val="FF99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234"/>
          <p:cNvSpPr/>
          <p:nvPr/>
        </p:nvSpPr>
        <p:spPr>
          <a:xfrm>
            <a:off x="3246438" y="2433638"/>
            <a:ext cx="1506538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pic>
        <p:nvPicPr>
          <p:cNvPr id="7177" name="图片 10" descr="手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413" y="3700463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直接连接符 234"/>
          <p:cNvSpPr/>
          <p:nvPr/>
        </p:nvSpPr>
        <p:spPr>
          <a:xfrm rot="16200000" flipV="1">
            <a:off x="3047206" y="2432844"/>
            <a:ext cx="396875" cy="1588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7179" name="文本框 16"/>
          <p:cNvSpPr txBox="1"/>
          <p:nvPr/>
        </p:nvSpPr>
        <p:spPr>
          <a:xfrm>
            <a:off x="1259188" y="2060575"/>
            <a:ext cx="2141538" cy="5978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zh-CN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学校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管理员</a:t>
            </a:r>
            <a:endParaRPr lang="zh-CN" altLang="zh-CN" sz="2800" b="1" dirty="0">
              <a:latin typeface="幼圆" panose="02010509060101010101" pitchFamily="49" charset="-122"/>
              <a:ea typeface="幼圆" panose="02010509060101010101" pitchFamily="49" charset="-122"/>
              <a:sym typeface="Segoe UI" panose="020B0502040204020203" pitchFamily="34" charset="0"/>
            </a:endParaRPr>
          </a:p>
        </p:txBody>
      </p:sp>
      <p:sp>
        <p:nvSpPr>
          <p:cNvPr id="18" name="直接连接符 234"/>
          <p:cNvSpPr/>
          <p:nvPr/>
        </p:nvSpPr>
        <p:spPr>
          <a:xfrm>
            <a:off x="7313613" y="2433638"/>
            <a:ext cx="1508125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9" name="直接连接符 234"/>
          <p:cNvSpPr/>
          <p:nvPr/>
        </p:nvSpPr>
        <p:spPr>
          <a:xfrm rot="16200000" flipV="1">
            <a:off x="8624888" y="2420938"/>
            <a:ext cx="395288" cy="1588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7182" name="文本框 20"/>
          <p:cNvSpPr txBox="1"/>
          <p:nvPr/>
        </p:nvSpPr>
        <p:spPr>
          <a:xfrm>
            <a:off x="8823325" y="2030413"/>
            <a:ext cx="1970263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院系管理员</a:t>
            </a:r>
            <a:r>
              <a:rPr lang="en-US" altLang="zh-CN" sz="24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/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专业负责人</a:t>
            </a:r>
          </a:p>
        </p:txBody>
      </p:sp>
      <p:pic>
        <p:nvPicPr>
          <p:cNvPr id="7183" name="图片 21" descr="学校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8188" y="2498725"/>
            <a:ext cx="636587" cy="63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直接连接符 234"/>
          <p:cNvSpPr/>
          <p:nvPr/>
        </p:nvSpPr>
        <p:spPr>
          <a:xfrm>
            <a:off x="3255963" y="3979863"/>
            <a:ext cx="817563" cy="1588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4" name="直接连接符 234"/>
          <p:cNvSpPr/>
          <p:nvPr/>
        </p:nvSpPr>
        <p:spPr>
          <a:xfrm rot="16200000" flipV="1">
            <a:off x="3047206" y="3991769"/>
            <a:ext cx="395288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5" name="直接连接符 234"/>
          <p:cNvSpPr/>
          <p:nvPr/>
        </p:nvSpPr>
        <p:spPr>
          <a:xfrm>
            <a:off x="3255963" y="5519738"/>
            <a:ext cx="1506538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6" name="直接连接符 234"/>
          <p:cNvSpPr/>
          <p:nvPr/>
        </p:nvSpPr>
        <p:spPr>
          <a:xfrm rot="16200000" flipV="1">
            <a:off x="3057525" y="5518150"/>
            <a:ext cx="395288" cy="1588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7" name="直接连接符 234"/>
          <p:cNvSpPr/>
          <p:nvPr/>
        </p:nvSpPr>
        <p:spPr>
          <a:xfrm>
            <a:off x="8077200" y="3794125"/>
            <a:ext cx="744538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8" name="直接连接符 234"/>
          <p:cNvSpPr/>
          <p:nvPr/>
        </p:nvSpPr>
        <p:spPr>
          <a:xfrm rot="16200000" flipV="1">
            <a:off x="8624888" y="3781425"/>
            <a:ext cx="395288" cy="1588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29" name="直接连接符 234"/>
          <p:cNvSpPr/>
          <p:nvPr/>
        </p:nvSpPr>
        <p:spPr>
          <a:xfrm>
            <a:off x="7315200" y="5518150"/>
            <a:ext cx="1508125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30" name="直接连接符 234"/>
          <p:cNvSpPr/>
          <p:nvPr/>
        </p:nvSpPr>
        <p:spPr>
          <a:xfrm rot="16200000" flipV="1">
            <a:off x="8624888" y="5507038"/>
            <a:ext cx="396875" cy="0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7192" name="文本框 32"/>
          <p:cNvSpPr txBox="1"/>
          <p:nvPr/>
        </p:nvSpPr>
        <p:spPr>
          <a:xfrm>
            <a:off x="954088" y="3582988"/>
            <a:ext cx="2347912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zh-CN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校内指导老师</a:t>
            </a:r>
          </a:p>
        </p:txBody>
      </p:sp>
      <p:sp>
        <p:nvSpPr>
          <p:cNvPr id="7193" name="文本框 33"/>
          <p:cNvSpPr txBox="1"/>
          <p:nvPr/>
        </p:nvSpPr>
        <p:spPr>
          <a:xfrm>
            <a:off x="8821738" y="3400425"/>
            <a:ext cx="1339850" cy="59785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班主任</a:t>
            </a:r>
            <a:endParaRPr lang="zh-CN" altLang="zh-CN" sz="2800" b="1" dirty="0">
              <a:latin typeface="幼圆" panose="02010509060101010101" pitchFamily="49" charset="-122"/>
              <a:ea typeface="幼圆" panose="02010509060101010101" pitchFamily="49" charset="-122"/>
              <a:sym typeface="Segoe UI" panose="020B0502040204020203" pitchFamily="34" charset="0"/>
            </a:endParaRPr>
          </a:p>
        </p:txBody>
      </p:sp>
      <p:pic>
        <p:nvPicPr>
          <p:cNvPr id="7194" name="图片 34" descr="手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80638" y="3514725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5" name="文本框 35"/>
          <p:cNvSpPr txBox="1"/>
          <p:nvPr/>
        </p:nvSpPr>
        <p:spPr>
          <a:xfrm>
            <a:off x="8805863" y="5106988"/>
            <a:ext cx="1338262" cy="59785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学生</a:t>
            </a:r>
            <a:endParaRPr lang="zh-CN" altLang="zh-CN" sz="2800" b="1" dirty="0">
              <a:latin typeface="幼圆" panose="02010509060101010101" pitchFamily="49" charset="-122"/>
              <a:ea typeface="幼圆" panose="02010509060101010101" pitchFamily="49" charset="-122"/>
              <a:sym typeface="Segoe UI" panose="020B0502040204020203" pitchFamily="34" charset="0"/>
            </a:endParaRPr>
          </a:p>
        </p:txBody>
      </p:sp>
      <p:pic>
        <p:nvPicPr>
          <p:cNvPr id="7196" name="图片 36" descr="手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64763" y="5221288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7" name="文本框 37"/>
          <p:cNvSpPr txBox="1"/>
          <p:nvPr/>
        </p:nvSpPr>
        <p:spPr>
          <a:xfrm>
            <a:off x="1862138" y="5145088"/>
            <a:ext cx="1500187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zh-CN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企  业</a:t>
            </a:r>
          </a:p>
        </p:txBody>
      </p:sp>
      <p:pic>
        <p:nvPicPr>
          <p:cNvPr id="7198" name="图片 38" descr="手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1425" y="5308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9" name="图片 42" descr="企业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0050" y="5321300"/>
            <a:ext cx="6397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0" name="图片 44" descr="云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4775" y="3821113"/>
            <a:ext cx="1838325" cy="893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1" name="图片 45" descr="电脑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96764" y="2110911"/>
            <a:ext cx="473075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2" name="图片 46" descr="电脑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5625" y="2224088"/>
            <a:ext cx="473075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4" name="图片 48" descr="家长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23100" y="4838700"/>
            <a:ext cx="59690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5" name="图片 49" descr="icon-2院系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38850" y="2030413"/>
            <a:ext cx="765175" cy="76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6" name="图片 50" descr="老师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62438" y="4133850"/>
            <a:ext cx="490537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7" name="图片 51" descr="学生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15200" y="3219450"/>
            <a:ext cx="620713" cy="62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8" name="矩形 4"/>
          <p:cNvSpPr/>
          <p:nvPr/>
        </p:nvSpPr>
        <p:spPr>
          <a:xfrm>
            <a:off x="579438" y="2678113"/>
            <a:ext cx="3424237" cy="306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1400" b="1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（教务处、就业办、校级领导）</a:t>
            </a:r>
          </a:p>
        </p:txBody>
      </p:sp>
      <p:sp>
        <p:nvSpPr>
          <p:cNvPr id="7209" name="矩形 4"/>
          <p:cNvSpPr/>
          <p:nvPr/>
        </p:nvSpPr>
        <p:spPr>
          <a:xfrm>
            <a:off x="8096885" y="3081020"/>
            <a:ext cx="3805555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400" b="1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（系部领导、系部管理员、教研室主任等）</a:t>
            </a:r>
          </a:p>
        </p:txBody>
      </p:sp>
      <p:sp>
        <p:nvSpPr>
          <p:cNvPr id="7210" name="矩形 4"/>
          <p:cNvSpPr/>
          <p:nvPr/>
        </p:nvSpPr>
        <p:spPr>
          <a:xfrm flipH="1">
            <a:off x="0" y="342900"/>
            <a:ext cx="1327150" cy="641350"/>
          </a:xfrm>
          <a:prstGeom prst="rect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1" name="椭圆 5"/>
          <p:cNvSpPr/>
          <p:nvPr/>
        </p:nvSpPr>
        <p:spPr>
          <a:xfrm flipH="1">
            <a:off x="1017588" y="341313"/>
            <a:ext cx="584200" cy="639762"/>
          </a:xfrm>
          <a:prstGeom prst="ellipse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2" name="文本框 12"/>
          <p:cNvSpPr/>
          <p:nvPr/>
        </p:nvSpPr>
        <p:spPr>
          <a:xfrm>
            <a:off x="1793875" y="341313"/>
            <a:ext cx="34385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485766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总体介绍</a:t>
            </a:r>
          </a:p>
        </p:txBody>
      </p:sp>
      <p:sp>
        <p:nvSpPr>
          <p:cNvPr id="7214" name="矩形 4"/>
          <p:cNvSpPr/>
          <p:nvPr/>
        </p:nvSpPr>
        <p:spPr>
          <a:xfrm>
            <a:off x="727075" y="5770563"/>
            <a:ext cx="3424238" cy="306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1400" b="1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（企业指导老师、</a:t>
            </a:r>
            <a:r>
              <a:rPr lang="en-US" altLang="zh-CN" sz="1400" b="1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HR</a:t>
            </a:r>
            <a:r>
              <a:rPr lang="zh-CN" altLang="en-US" sz="1400" b="1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7215" name="圆角矩形 61"/>
          <p:cNvSpPr/>
          <p:nvPr/>
        </p:nvSpPr>
        <p:spPr>
          <a:xfrm>
            <a:off x="4079875" y="981075"/>
            <a:ext cx="3468688" cy="527050"/>
          </a:xfrm>
          <a:prstGeom prst="roundRect">
            <a:avLst>
              <a:gd name="adj" fmla="val 16667"/>
            </a:avLst>
          </a:prstGeom>
          <a:solidFill>
            <a:srgbClr val="2AC2AC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sz="13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216" name="矩形 4"/>
          <p:cNvSpPr/>
          <p:nvPr/>
        </p:nvSpPr>
        <p:spPr>
          <a:xfrm>
            <a:off x="4124325" y="1057275"/>
            <a:ext cx="34242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主 要 角 色 介 绍</a:t>
            </a:r>
          </a:p>
        </p:txBody>
      </p:sp>
      <p:sp>
        <p:nvSpPr>
          <p:cNvPr id="7217" name="文本框 7"/>
          <p:cNvSpPr/>
          <p:nvPr/>
        </p:nvSpPr>
        <p:spPr>
          <a:xfrm>
            <a:off x="796925" y="385763"/>
            <a:ext cx="6921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Roboto" panose="02000000000000000000" charset="0"/>
              </a:rPr>
              <a:t>01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Roboto" panose="02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3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直接连接符 11"/>
          <p:cNvSpPr/>
          <p:nvPr/>
        </p:nvSpPr>
        <p:spPr>
          <a:xfrm>
            <a:off x="-19050" y="6586538"/>
            <a:ext cx="12211050" cy="1587"/>
          </a:xfrm>
          <a:prstGeom prst="line">
            <a:avLst/>
          </a:prstGeom>
          <a:ln w="19050" cap="flat" cmpd="sng">
            <a:solidFill>
              <a:srgbClr val="515C73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2" name="灯片编号占位符 9"/>
          <p:cNvSpPr>
            <a:spLocks noGrp="1"/>
          </p:cNvSpPr>
          <p:nvPr/>
        </p:nvSpPr>
        <p:spPr>
          <a:xfrm>
            <a:off x="11360150" y="6424613"/>
            <a:ext cx="476250" cy="32067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fld id="{9A0DB2DC-4C9A-4742-B13C-FB6460FD3503}" type="slidenum">
              <a:rPr lang="zh-CN" altLang="en-US" dirty="0">
                <a:solidFill>
                  <a:schemeClr val="bg1"/>
                </a:solidFill>
                <a:latin typeface="Roboto" panose="02000000000000000000" charset="0"/>
                <a:ea typeface="宋体" panose="02010600030101010101" pitchFamily="2" charset="-122"/>
                <a:sym typeface="Roboto" panose="02000000000000000000" charset="0"/>
              </a:rPr>
              <a:t>3</a:t>
            </a:fld>
            <a:endParaRPr lang="zh-CN" altLang="en-US" dirty="0">
              <a:solidFill>
                <a:schemeClr val="bg1"/>
              </a:solidFill>
              <a:latin typeface="Roboto" panose="02000000000000000000" charset="0"/>
              <a:ea typeface="宋体" panose="02010600030101010101" pitchFamily="2" charset="-122"/>
              <a:sym typeface="Roboto" panose="02000000000000000000" charset="0"/>
            </a:endParaRPr>
          </a:p>
        </p:txBody>
      </p:sp>
      <p:sp>
        <p:nvSpPr>
          <p:cNvPr id="10243" name="矩形 4"/>
          <p:cNvSpPr/>
          <p:nvPr/>
        </p:nvSpPr>
        <p:spPr>
          <a:xfrm flipH="1">
            <a:off x="0" y="342900"/>
            <a:ext cx="1327150" cy="641350"/>
          </a:xfrm>
          <a:prstGeom prst="rect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椭圆 5"/>
          <p:cNvSpPr/>
          <p:nvPr/>
        </p:nvSpPr>
        <p:spPr>
          <a:xfrm flipH="1">
            <a:off x="1017588" y="341313"/>
            <a:ext cx="584200" cy="639762"/>
          </a:xfrm>
          <a:prstGeom prst="ellipse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7"/>
          <p:cNvSpPr/>
          <p:nvPr/>
        </p:nvSpPr>
        <p:spPr>
          <a:xfrm>
            <a:off x="796925" y="385763"/>
            <a:ext cx="6921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Roboto" panose="02000000000000000000" charset="0"/>
              </a:rPr>
              <a:t>02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Roboto" panose="02000000000000000000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200150" y="2894013"/>
            <a:ext cx="2232025" cy="3009900"/>
          </a:xfrm>
          <a:prstGeom prst="roundRect">
            <a:avLst/>
          </a:prstGeom>
          <a:ln>
            <a:solidFill>
              <a:srgbClr val="FF99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247" name="文本框 31"/>
          <p:cNvSpPr txBox="1"/>
          <p:nvPr/>
        </p:nvSpPr>
        <p:spPr>
          <a:xfrm>
            <a:off x="1558925" y="4119563"/>
            <a:ext cx="1855788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制定实习计划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实习老师分配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实习企业登记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实习岗位审批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721100" y="2894013"/>
            <a:ext cx="2232025" cy="3009900"/>
          </a:xfrm>
          <a:prstGeom prst="roundRect">
            <a:avLst/>
          </a:prstGeom>
          <a:ln>
            <a:solidFill>
              <a:srgbClr val="2AC2AC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249" name="文本框 31"/>
          <p:cNvSpPr txBox="1"/>
          <p:nvPr/>
        </p:nvSpPr>
        <p:spPr>
          <a:xfrm>
            <a:off x="4168775" y="4102100"/>
            <a:ext cx="1811338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实习通知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实习签到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实习周记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转岗审批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8909050" y="2903538"/>
            <a:ext cx="2232025" cy="3009900"/>
          </a:xfrm>
          <a:prstGeom prst="roundRect">
            <a:avLst/>
          </a:prstGeom>
          <a:ln>
            <a:solidFill>
              <a:srgbClr val="2AC2AC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251" name="文本框 31"/>
          <p:cNvSpPr txBox="1"/>
          <p:nvPr/>
        </p:nvSpPr>
        <p:spPr>
          <a:xfrm>
            <a:off x="9369425" y="4117975"/>
            <a:ext cx="111918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汇总查询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总体统计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数据导出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286500" y="2909888"/>
            <a:ext cx="2232025" cy="3009900"/>
          </a:xfrm>
          <a:prstGeom prst="roundRect">
            <a:avLst/>
          </a:prstGeom>
          <a:ln>
            <a:solidFill>
              <a:srgbClr val="FF99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0253" name="文本框 31"/>
          <p:cNvSpPr txBox="1"/>
          <p:nvPr/>
        </p:nvSpPr>
        <p:spPr>
          <a:xfrm>
            <a:off x="6718300" y="4119563"/>
            <a:ext cx="1566863" cy="787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实习总结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实习考核</a:t>
            </a:r>
          </a:p>
        </p:txBody>
      </p:sp>
      <p:pic>
        <p:nvPicPr>
          <p:cNvPr id="10254" name="图片 47" descr="未标题-4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200" y="2312988"/>
            <a:ext cx="1089025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图片 48" descr="未标题-4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163" y="2228850"/>
            <a:ext cx="1087437" cy="138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6" name="图片 49" descr="未标题-4-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713" y="2205038"/>
            <a:ext cx="1081087" cy="1376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7" name="文本框 31"/>
          <p:cNvSpPr txBox="1"/>
          <p:nvPr/>
        </p:nvSpPr>
        <p:spPr>
          <a:xfrm>
            <a:off x="6594475" y="3543300"/>
            <a:ext cx="1781175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实习考核</a:t>
            </a:r>
          </a:p>
        </p:txBody>
      </p:sp>
      <p:pic>
        <p:nvPicPr>
          <p:cNvPr id="10258" name="图片 51" descr="未标题-4-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9575" y="2228850"/>
            <a:ext cx="1079500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9" name="文本框 31"/>
          <p:cNvSpPr txBox="1"/>
          <p:nvPr/>
        </p:nvSpPr>
        <p:spPr>
          <a:xfrm>
            <a:off x="9194800" y="3536950"/>
            <a:ext cx="1801813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查询统计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0" name="文本框 31"/>
          <p:cNvSpPr txBox="1"/>
          <p:nvPr/>
        </p:nvSpPr>
        <p:spPr>
          <a:xfrm>
            <a:off x="3935413" y="3543300"/>
            <a:ext cx="18415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过程跟踪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1" name="文本框 31"/>
          <p:cNvSpPr txBox="1"/>
          <p:nvPr/>
        </p:nvSpPr>
        <p:spPr>
          <a:xfrm>
            <a:off x="1343025" y="3543300"/>
            <a:ext cx="1844675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实习准备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2" name="直接连接符 103"/>
          <p:cNvSpPr/>
          <p:nvPr/>
        </p:nvSpPr>
        <p:spPr>
          <a:xfrm>
            <a:off x="950913" y="1520825"/>
            <a:ext cx="0" cy="523875"/>
          </a:xfrm>
          <a:prstGeom prst="line">
            <a:avLst/>
          </a:prstGeom>
          <a:ln w="571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63" name="Rectangle 9"/>
          <p:cNvSpPr/>
          <p:nvPr/>
        </p:nvSpPr>
        <p:spPr>
          <a:xfrm>
            <a:off x="1058863" y="1557338"/>
            <a:ext cx="10294937" cy="503237"/>
          </a:xfrm>
          <a:prstGeom prst="rect">
            <a:avLst/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4" name="Text Box 10"/>
          <p:cNvSpPr txBox="1"/>
          <p:nvPr/>
        </p:nvSpPr>
        <p:spPr>
          <a:xfrm>
            <a:off x="1271588" y="1628775"/>
            <a:ext cx="15700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实习管理流程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hangingPunct="0"/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5" name="文本框 12"/>
          <p:cNvSpPr/>
          <p:nvPr/>
        </p:nvSpPr>
        <p:spPr>
          <a:xfrm>
            <a:off x="1793875" y="341313"/>
            <a:ext cx="34385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485766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总体介绍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直接连接符 11"/>
          <p:cNvSpPr/>
          <p:nvPr/>
        </p:nvSpPr>
        <p:spPr>
          <a:xfrm>
            <a:off x="-19050" y="6084888"/>
            <a:ext cx="12211050" cy="1587"/>
          </a:xfrm>
          <a:prstGeom prst="line">
            <a:avLst/>
          </a:prstGeom>
          <a:ln w="19050" cap="flat" cmpd="sng">
            <a:solidFill>
              <a:srgbClr val="515C73"/>
            </a:solidFill>
            <a:prstDash val="solid"/>
            <a:miter/>
            <a:headEnd type="none" w="med" len="med"/>
            <a:tailEnd type="none" w="med" len="med"/>
          </a:ln>
        </p:spPr>
      </p:sp>
      <p:grpSp>
        <p:nvGrpSpPr>
          <p:cNvPr id="2" name="组合 8"/>
          <p:cNvGrpSpPr/>
          <p:nvPr/>
        </p:nvGrpSpPr>
        <p:grpSpPr>
          <a:xfrm>
            <a:off x="5079" y="2258693"/>
            <a:ext cx="12192000" cy="4599307"/>
            <a:chOff x="0" y="0"/>
            <a:chExt cx="12192000" cy="3768086"/>
          </a:xfrm>
          <a:solidFill>
            <a:srgbClr val="FFC000"/>
          </a:solidFill>
        </p:grpSpPr>
        <p:sp>
          <p:nvSpPr>
            <p:cNvPr id="11267" name="矩形 1"/>
            <p:cNvSpPr/>
            <p:nvPr/>
          </p:nvSpPr>
          <p:spPr>
            <a:xfrm>
              <a:off x="0" y="267649"/>
              <a:ext cx="12192000" cy="3500437"/>
            </a:xfrm>
            <a:prstGeom prst="rect">
              <a:avLst/>
            </a:prstGeom>
            <a:grpFill/>
            <a:ln w="1270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 flipV="1">
              <a:off x="2497445" y="0"/>
              <a:ext cx="8347867" cy="287784"/>
              <a:chOff x="861060" y="0"/>
              <a:chExt cx="8347867" cy="287784"/>
            </a:xfrm>
            <a:grpFill/>
          </p:grpSpPr>
          <p:sp>
            <p:nvSpPr>
              <p:cNvPr id="11269" name="等腰三角形 3"/>
              <p:cNvSpPr/>
              <p:nvPr/>
            </p:nvSpPr>
            <p:spPr>
              <a:xfrm flipV="1">
                <a:off x="861060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1270" name="等腰三角形 92"/>
              <p:cNvSpPr/>
              <p:nvPr/>
            </p:nvSpPr>
            <p:spPr>
              <a:xfrm flipV="1">
                <a:off x="5248040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1271" name="等腰三角形 93"/>
              <p:cNvSpPr/>
              <p:nvPr/>
            </p:nvSpPr>
            <p:spPr>
              <a:xfrm flipV="1">
                <a:off x="8769363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组合 2"/>
          <p:cNvGrpSpPr/>
          <p:nvPr/>
        </p:nvGrpSpPr>
        <p:grpSpPr>
          <a:xfrm>
            <a:off x="695325" y="2935288"/>
            <a:ext cx="4040188" cy="2730500"/>
            <a:chOff x="-749178" y="0"/>
            <a:chExt cx="4039214" cy="2940681"/>
          </a:xfrm>
        </p:grpSpPr>
        <p:sp>
          <p:nvSpPr>
            <p:cNvPr id="12292" name="任意多边形 38"/>
            <p:cNvSpPr/>
            <p:nvPr/>
          </p:nvSpPr>
          <p:spPr>
            <a:xfrm>
              <a:off x="-749178" y="274236"/>
              <a:ext cx="4039214" cy="2666445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505567" y="0"/>
                </a:cxn>
                <a:cxn ang="0">
                  <a:pos x="7960298" y="0"/>
                </a:cxn>
                <a:cxn ang="0">
                  <a:pos x="8465867" y="395381"/>
                </a:cxn>
                <a:cxn ang="0">
                  <a:pos x="8465867" y="4942257"/>
                </a:cxn>
                <a:cxn ang="0">
                  <a:pos x="8465867" y="4942257"/>
                </a:cxn>
                <a:cxn ang="0">
                  <a:pos x="0" y="4942257"/>
                </a:cxn>
                <a:cxn ang="0">
                  <a:pos x="0" y="4942257"/>
                </a:cxn>
                <a:cxn ang="0">
                  <a:pos x="0" y="395381"/>
                </a:cxn>
                <a:cxn ang="0">
                  <a:pos x="505567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1、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制定各专业</a:t>
              </a:r>
              <a:r>
                <a:rPr lang="en-US" altLang="zh-CN" sz="1400" b="1" dirty="0" err="1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实习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计划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2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、制定实习分配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3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、启动计划</a:t>
              </a:r>
              <a:endParaRPr lang="zh-CN" altLang="en-US" sz="1400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2293" name="椭圆 58"/>
            <p:cNvSpPr/>
            <p:nvPr/>
          </p:nvSpPr>
          <p:spPr>
            <a:xfrm>
              <a:off x="970458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76"/>
          <p:cNvGrpSpPr/>
          <p:nvPr/>
        </p:nvGrpSpPr>
        <p:grpSpPr>
          <a:xfrm>
            <a:off x="6256338" y="2935288"/>
            <a:ext cx="1692275" cy="3349625"/>
            <a:chOff x="0" y="0"/>
            <a:chExt cx="1692000" cy="3348581"/>
          </a:xfrm>
        </p:grpSpPr>
        <p:sp>
          <p:nvSpPr>
            <p:cNvPr id="12295" name="任意多边形 77"/>
            <p:cNvSpPr/>
            <p:nvPr/>
          </p:nvSpPr>
          <p:spPr>
            <a:xfrm>
              <a:off x="0" y="274260"/>
              <a:ext cx="1692000" cy="2455647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35338"/>
                </a:cxn>
                <a:cxn ang="0">
                  <a:pos x="1485520" y="4191717"/>
                </a:cxn>
                <a:cxn ang="0">
                  <a:pos x="1485520" y="4191717"/>
                </a:cxn>
                <a:cxn ang="0">
                  <a:pos x="0" y="4191717"/>
                </a:cxn>
                <a:cxn ang="0">
                  <a:pos x="0" y="4191717"/>
                </a:cxn>
                <a:cxn ang="0">
                  <a:pos x="0" y="335338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监管实习活动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查看实习统计</a:t>
              </a:r>
            </a:p>
          </p:txBody>
        </p:sp>
        <p:sp>
          <p:nvSpPr>
            <p:cNvPr id="12296" name="任意多边形 78"/>
            <p:cNvSpPr/>
            <p:nvPr/>
          </p:nvSpPr>
          <p:spPr>
            <a:xfrm>
              <a:off x="0" y="2729984"/>
              <a:ext cx="1692000" cy="6185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实习中</a:t>
              </a:r>
            </a:p>
          </p:txBody>
        </p:sp>
        <p:sp>
          <p:nvSpPr>
            <p:cNvPr id="12297" name="椭圆 79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80"/>
          <p:cNvGrpSpPr/>
          <p:nvPr/>
        </p:nvGrpSpPr>
        <p:grpSpPr>
          <a:xfrm>
            <a:off x="9780588" y="2935288"/>
            <a:ext cx="1692275" cy="3316287"/>
            <a:chOff x="0" y="0"/>
            <a:chExt cx="1692000" cy="3315568"/>
          </a:xfrm>
        </p:grpSpPr>
        <p:sp>
          <p:nvSpPr>
            <p:cNvPr id="12299" name="任意多边形 81"/>
            <p:cNvSpPr/>
            <p:nvPr/>
          </p:nvSpPr>
          <p:spPr>
            <a:xfrm>
              <a:off x="0" y="274260"/>
              <a:ext cx="1692000" cy="2422634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26382"/>
                </a:cxn>
                <a:cxn ang="0">
                  <a:pos x="1485520" y="4079772"/>
                </a:cxn>
                <a:cxn ang="0">
                  <a:pos x="1485520" y="4079772"/>
                </a:cxn>
                <a:cxn ang="0">
                  <a:pos x="0" y="4079772"/>
                </a:cxn>
                <a:cxn ang="0">
                  <a:pos x="0" y="4079772"/>
                </a:cxn>
                <a:cxn ang="0">
                  <a:pos x="0" y="326382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督促评分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导出成绩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统计分析</a:t>
              </a:r>
            </a:p>
          </p:txBody>
        </p:sp>
        <p:sp>
          <p:nvSpPr>
            <p:cNvPr id="12300" name="任意多边形 82"/>
            <p:cNvSpPr/>
            <p:nvPr/>
          </p:nvSpPr>
          <p:spPr>
            <a:xfrm>
              <a:off x="0" y="2696971"/>
              <a:ext cx="1692000" cy="6185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实习后</a:t>
              </a:r>
            </a:p>
          </p:txBody>
        </p:sp>
        <p:sp>
          <p:nvSpPr>
            <p:cNvPr id="12301" name="椭圆 83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2302" name="图片 20" descr="管理员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3063" y="188595"/>
            <a:ext cx="1343025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3" name="等腰三角形 3"/>
          <p:cNvSpPr/>
          <p:nvPr/>
        </p:nvSpPr>
        <p:spPr>
          <a:xfrm rot="5400000">
            <a:off x="5248275" y="4533900"/>
            <a:ext cx="439738" cy="2873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等腰三角形 3"/>
          <p:cNvSpPr/>
          <p:nvPr/>
        </p:nvSpPr>
        <p:spPr>
          <a:xfrm rot="5400000">
            <a:off x="8650288" y="4522788"/>
            <a:ext cx="439737" cy="288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任意多边形 78"/>
          <p:cNvSpPr/>
          <p:nvPr/>
        </p:nvSpPr>
        <p:spPr>
          <a:xfrm>
            <a:off x="695325" y="5665788"/>
            <a:ext cx="4040188" cy="617537"/>
          </a:xfrm>
          <a:custGeom>
            <a:avLst/>
            <a:gdLst>
              <a:gd name="txL" fmla="*/ 0 w 1710000"/>
              <a:gd name="txT" fmla="*/ 0 h 618597"/>
              <a:gd name="txR" fmla="*/ 1710000 w 1710000"/>
              <a:gd name="txB" fmla="*/ 618597 h 618597"/>
            </a:gdLst>
            <a:ahLst/>
            <a:cxnLst>
              <a:cxn ang="0">
                <a:pos x="0" y="0"/>
              </a:cxn>
              <a:cxn ang="0">
                <a:pos x="9545683" y="0"/>
              </a:cxn>
              <a:cxn ang="0">
                <a:pos x="9545683" y="513730"/>
              </a:cxn>
              <a:cxn ang="0">
                <a:pos x="8970139" y="616479"/>
              </a:cxn>
              <a:cxn ang="0">
                <a:pos x="575542" y="616479"/>
              </a:cxn>
              <a:cxn ang="0">
                <a:pos x="0" y="513730"/>
              </a:cxn>
            </a:cxnLst>
            <a:rect l="txL" t="txT" r="txR" b="txB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338F7E"/>
          </a:solidFill>
          <a:ln w="19050" cap="flat" cmpd="sng">
            <a:solidFill>
              <a:srgbClr val="338F7E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实习前</a:t>
            </a:r>
          </a:p>
        </p:txBody>
      </p:sp>
      <p:sp>
        <p:nvSpPr>
          <p:cNvPr id="12306" name="文本框 16"/>
          <p:cNvSpPr txBox="1"/>
          <p:nvPr/>
        </p:nvSpPr>
        <p:spPr>
          <a:xfrm>
            <a:off x="1199515" y="1628775"/>
            <a:ext cx="991298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院系管理员</a:t>
            </a:r>
            <a:r>
              <a:rPr lang="en-US" altLang="zh-CN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/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专业负责人</a:t>
            </a:r>
          </a:p>
        </p:txBody>
      </p:sp>
      <p:sp>
        <p:nvSpPr>
          <p:cNvPr id="12307" name="矩形 4"/>
          <p:cNvSpPr/>
          <p:nvPr/>
        </p:nvSpPr>
        <p:spPr>
          <a:xfrm flipH="1">
            <a:off x="0" y="342900"/>
            <a:ext cx="1327150" cy="641350"/>
          </a:xfrm>
          <a:prstGeom prst="rect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椭圆 5"/>
          <p:cNvSpPr/>
          <p:nvPr/>
        </p:nvSpPr>
        <p:spPr>
          <a:xfrm flipH="1">
            <a:off x="1017588" y="341313"/>
            <a:ext cx="584200" cy="639762"/>
          </a:xfrm>
          <a:prstGeom prst="ellipse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文本框 12"/>
          <p:cNvSpPr/>
          <p:nvPr/>
        </p:nvSpPr>
        <p:spPr>
          <a:xfrm>
            <a:off x="1793875" y="341313"/>
            <a:ext cx="34385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lvl="1" indent="0" eaLnBrk="0" hangingPunct="0"/>
            <a:r>
              <a:rPr lang="zh-CN" altLang="en-US" sz="3200" dirty="0">
                <a:solidFill>
                  <a:srgbClr val="485766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业务流程概述</a:t>
            </a:r>
          </a:p>
        </p:txBody>
      </p:sp>
      <p:sp>
        <p:nvSpPr>
          <p:cNvPr id="12310" name="文本框 7"/>
          <p:cNvSpPr/>
          <p:nvPr/>
        </p:nvSpPr>
        <p:spPr>
          <a:xfrm>
            <a:off x="796925" y="385763"/>
            <a:ext cx="6921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Roboto" panose="02000000000000000000" charset="0"/>
              </a:rPr>
              <a:t>02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Roboto" panose="02000000000000000000" charset="0"/>
            </a:endParaRPr>
          </a:p>
        </p:txBody>
      </p:sp>
      <p:sp>
        <p:nvSpPr>
          <p:cNvPr id="12311" name="文本框 16"/>
          <p:cNvSpPr txBox="1"/>
          <p:nvPr/>
        </p:nvSpPr>
        <p:spPr>
          <a:xfrm>
            <a:off x="2955925" y="2584450"/>
            <a:ext cx="6289675" cy="3811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http://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p3</a:t>
            </a:r>
            <a:r>
              <a:rPr lang="zh-CN" altLang="en-US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.gongxueyun.com  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PC</a:t>
            </a:r>
            <a:r>
              <a:rPr lang="zh-CN" altLang="en-US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管理登录地址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直接连接符 11"/>
          <p:cNvSpPr/>
          <p:nvPr/>
        </p:nvSpPr>
        <p:spPr>
          <a:xfrm>
            <a:off x="-19050" y="6084888"/>
            <a:ext cx="12211050" cy="1587"/>
          </a:xfrm>
          <a:prstGeom prst="line">
            <a:avLst/>
          </a:prstGeom>
          <a:ln w="19050" cap="flat" cmpd="sng">
            <a:solidFill>
              <a:srgbClr val="515C73"/>
            </a:solidFill>
            <a:prstDash val="solid"/>
            <a:miter/>
            <a:headEnd type="none" w="med" len="med"/>
            <a:tailEnd type="none" w="med" len="med"/>
          </a:ln>
        </p:spPr>
      </p:sp>
      <p:grpSp>
        <p:nvGrpSpPr>
          <p:cNvPr id="2" name="组合 8"/>
          <p:cNvGrpSpPr/>
          <p:nvPr/>
        </p:nvGrpSpPr>
        <p:grpSpPr>
          <a:xfrm>
            <a:off x="1269" y="2258693"/>
            <a:ext cx="12192000" cy="4599307"/>
            <a:chOff x="0" y="0"/>
            <a:chExt cx="12192000" cy="3768086"/>
          </a:xfrm>
          <a:solidFill>
            <a:srgbClr val="FFC000"/>
          </a:solidFill>
        </p:grpSpPr>
        <p:sp>
          <p:nvSpPr>
            <p:cNvPr id="11267" name="矩形 1"/>
            <p:cNvSpPr/>
            <p:nvPr/>
          </p:nvSpPr>
          <p:spPr>
            <a:xfrm>
              <a:off x="0" y="267649"/>
              <a:ext cx="12192000" cy="3500437"/>
            </a:xfrm>
            <a:prstGeom prst="rect">
              <a:avLst/>
            </a:prstGeom>
            <a:grpFill/>
            <a:ln w="1270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 flipV="1">
              <a:off x="2497445" y="0"/>
              <a:ext cx="8347867" cy="287784"/>
              <a:chOff x="861060" y="0"/>
              <a:chExt cx="8347867" cy="287784"/>
            </a:xfrm>
            <a:grpFill/>
          </p:grpSpPr>
          <p:sp>
            <p:nvSpPr>
              <p:cNvPr id="11269" name="等腰三角形 3"/>
              <p:cNvSpPr/>
              <p:nvPr/>
            </p:nvSpPr>
            <p:spPr>
              <a:xfrm flipV="1">
                <a:off x="861060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1270" name="等腰三角形 92"/>
              <p:cNvSpPr/>
              <p:nvPr/>
            </p:nvSpPr>
            <p:spPr>
              <a:xfrm flipV="1">
                <a:off x="5248040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1271" name="等腰三角形 93"/>
              <p:cNvSpPr/>
              <p:nvPr/>
            </p:nvSpPr>
            <p:spPr>
              <a:xfrm flipV="1">
                <a:off x="8769363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组合 2"/>
          <p:cNvGrpSpPr/>
          <p:nvPr/>
        </p:nvGrpSpPr>
        <p:grpSpPr>
          <a:xfrm>
            <a:off x="695325" y="2935288"/>
            <a:ext cx="4040188" cy="2730500"/>
            <a:chOff x="-749178" y="0"/>
            <a:chExt cx="4039214" cy="2940681"/>
          </a:xfrm>
        </p:grpSpPr>
        <p:sp>
          <p:nvSpPr>
            <p:cNvPr id="13316" name="任意多边形 38"/>
            <p:cNvSpPr/>
            <p:nvPr/>
          </p:nvSpPr>
          <p:spPr>
            <a:xfrm>
              <a:off x="-749178" y="274236"/>
              <a:ext cx="4039214" cy="2666445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505567" y="0"/>
                </a:cxn>
                <a:cxn ang="0">
                  <a:pos x="7960298" y="0"/>
                </a:cxn>
                <a:cxn ang="0">
                  <a:pos x="8465867" y="395381"/>
                </a:cxn>
                <a:cxn ang="0">
                  <a:pos x="8465867" y="4942257"/>
                </a:cxn>
                <a:cxn ang="0">
                  <a:pos x="8465867" y="4942257"/>
                </a:cxn>
                <a:cxn ang="0">
                  <a:pos x="0" y="4942257"/>
                </a:cxn>
                <a:cxn ang="0">
                  <a:pos x="0" y="4942257"/>
                </a:cxn>
                <a:cxn ang="0">
                  <a:pos x="0" y="395381"/>
                </a:cxn>
                <a:cxn ang="0">
                  <a:pos x="505567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1、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登录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“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今日校园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”-“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工学云实习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”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模块进行使用</a:t>
              </a: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2、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查看名下实习生名单</a:t>
              </a:r>
              <a:endParaRPr lang="en-US" altLang="zh-CN" sz="1400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3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、督促学生规范填报实习岗位信息，并审核实习申请</a:t>
              </a: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4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、要求学生明确本专业实习计划要求，按时完成自己的实习任务</a:t>
              </a:r>
            </a:p>
            <a:p>
              <a:pPr marL="0" lvl="1" indent="0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zh-CN" altLang="en-US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3317" name="椭圆 58"/>
            <p:cNvSpPr/>
            <p:nvPr/>
          </p:nvSpPr>
          <p:spPr>
            <a:xfrm>
              <a:off x="970458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76"/>
          <p:cNvGrpSpPr/>
          <p:nvPr/>
        </p:nvGrpSpPr>
        <p:grpSpPr>
          <a:xfrm>
            <a:off x="6328728" y="2935288"/>
            <a:ext cx="1692910" cy="3349625"/>
            <a:chOff x="-635" y="0"/>
            <a:chExt cx="1692635" cy="3348581"/>
          </a:xfrm>
        </p:grpSpPr>
        <p:sp>
          <p:nvSpPr>
            <p:cNvPr id="13319" name="任意多边形 77"/>
            <p:cNvSpPr/>
            <p:nvPr/>
          </p:nvSpPr>
          <p:spPr>
            <a:xfrm>
              <a:off x="-635" y="277434"/>
              <a:ext cx="1692000" cy="2455647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35338"/>
                </a:cxn>
                <a:cxn ang="0">
                  <a:pos x="1485520" y="4191717"/>
                </a:cxn>
                <a:cxn ang="0">
                  <a:pos x="1485520" y="4191717"/>
                </a:cxn>
                <a:cxn ang="0">
                  <a:pos x="0" y="4191717"/>
                </a:cxn>
                <a:cxn ang="0">
                  <a:pos x="0" y="4191717"/>
                </a:cxn>
                <a:cxn ang="0">
                  <a:pos x="0" y="335338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zh-CN" altLang="en-US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发布通知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查看签到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评阅周记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请假审批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指导学生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变更审批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zh-CN" altLang="en-US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3320" name="任意多边形 78"/>
            <p:cNvSpPr/>
            <p:nvPr/>
          </p:nvSpPr>
          <p:spPr>
            <a:xfrm>
              <a:off x="0" y="2729984"/>
              <a:ext cx="1692000" cy="6185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实习中</a:t>
              </a:r>
            </a:p>
          </p:txBody>
        </p:sp>
        <p:sp>
          <p:nvSpPr>
            <p:cNvPr id="13321" name="椭圆 79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80"/>
          <p:cNvGrpSpPr/>
          <p:nvPr/>
        </p:nvGrpSpPr>
        <p:grpSpPr>
          <a:xfrm>
            <a:off x="9780588" y="2935288"/>
            <a:ext cx="1692275" cy="3316287"/>
            <a:chOff x="0" y="0"/>
            <a:chExt cx="1692000" cy="3315568"/>
          </a:xfrm>
        </p:grpSpPr>
        <p:sp>
          <p:nvSpPr>
            <p:cNvPr id="13323" name="任意多边形 81"/>
            <p:cNvSpPr/>
            <p:nvPr/>
          </p:nvSpPr>
          <p:spPr>
            <a:xfrm>
              <a:off x="0" y="274260"/>
              <a:ext cx="1692000" cy="2422634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26382"/>
                </a:cxn>
                <a:cxn ang="0">
                  <a:pos x="1485520" y="4079772"/>
                </a:cxn>
                <a:cxn ang="0">
                  <a:pos x="1485520" y="4079772"/>
                </a:cxn>
                <a:cxn ang="0">
                  <a:pos x="0" y="4079772"/>
                </a:cxn>
                <a:cxn ang="0">
                  <a:pos x="0" y="4079772"/>
                </a:cxn>
                <a:cxn ang="0">
                  <a:pos x="0" y="326382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批阅总结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实习评分</a:t>
              </a:r>
            </a:p>
          </p:txBody>
        </p:sp>
        <p:sp>
          <p:nvSpPr>
            <p:cNvPr id="13324" name="任意多边形 82"/>
            <p:cNvSpPr/>
            <p:nvPr/>
          </p:nvSpPr>
          <p:spPr>
            <a:xfrm>
              <a:off x="0" y="2696971"/>
              <a:ext cx="1692000" cy="6185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实习后</a:t>
              </a:r>
            </a:p>
          </p:txBody>
        </p:sp>
        <p:sp>
          <p:nvSpPr>
            <p:cNvPr id="13325" name="椭圆 83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26" name="等腰三角形 3"/>
          <p:cNvSpPr/>
          <p:nvPr/>
        </p:nvSpPr>
        <p:spPr>
          <a:xfrm rot="5400000">
            <a:off x="5391150" y="4605338"/>
            <a:ext cx="439738" cy="2873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7" name="等腰三角形 3"/>
          <p:cNvSpPr/>
          <p:nvPr/>
        </p:nvSpPr>
        <p:spPr>
          <a:xfrm rot="5400000">
            <a:off x="8732838" y="4605338"/>
            <a:ext cx="439737" cy="2873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8" name="任意多边形 78"/>
          <p:cNvSpPr/>
          <p:nvPr/>
        </p:nvSpPr>
        <p:spPr>
          <a:xfrm>
            <a:off x="695325" y="5665788"/>
            <a:ext cx="4040188" cy="617537"/>
          </a:xfrm>
          <a:custGeom>
            <a:avLst/>
            <a:gdLst>
              <a:gd name="txL" fmla="*/ 0 w 1710000"/>
              <a:gd name="txT" fmla="*/ 0 h 618597"/>
              <a:gd name="txR" fmla="*/ 1710000 w 1710000"/>
              <a:gd name="txB" fmla="*/ 618597 h 618597"/>
            </a:gdLst>
            <a:ahLst/>
            <a:cxnLst>
              <a:cxn ang="0">
                <a:pos x="0" y="0"/>
              </a:cxn>
              <a:cxn ang="0">
                <a:pos x="9545683" y="0"/>
              </a:cxn>
              <a:cxn ang="0">
                <a:pos x="9545683" y="513730"/>
              </a:cxn>
              <a:cxn ang="0">
                <a:pos x="8970139" y="616479"/>
              </a:cxn>
              <a:cxn ang="0">
                <a:pos x="575542" y="616479"/>
              </a:cxn>
              <a:cxn ang="0">
                <a:pos x="0" y="513730"/>
              </a:cxn>
            </a:cxnLst>
            <a:rect l="txL" t="txT" r="txR" b="txB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338F7E"/>
          </a:solidFill>
          <a:ln w="19050" cap="flat" cmpd="sng">
            <a:solidFill>
              <a:srgbClr val="338F7E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实习前</a:t>
            </a:r>
          </a:p>
        </p:txBody>
      </p:sp>
      <p:sp>
        <p:nvSpPr>
          <p:cNvPr id="13329" name="文本框 16"/>
          <p:cNvSpPr txBox="1"/>
          <p:nvPr/>
        </p:nvSpPr>
        <p:spPr>
          <a:xfrm>
            <a:off x="3317690" y="1713226"/>
            <a:ext cx="523095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校内指导老师、班主任</a:t>
            </a:r>
            <a:r>
              <a:rPr lang="en-US" altLang="zh-CN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/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辅导员</a:t>
            </a:r>
          </a:p>
        </p:txBody>
      </p:sp>
      <p:pic>
        <p:nvPicPr>
          <p:cNvPr id="13330" name="图片 19" descr="老师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4475" y="581025"/>
            <a:ext cx="1265238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1" name="矩形 4"/>
          <p:cNvSpPr/>
          <p:nvPr/>
        </p:nvSpPr>
        <p:spPr>
          <a:xfrm flipH="1">
            <a:off x="0" y="342900"/>
            <a:ext cx="1327150" cy="641350"/>
          </a:xfrm>
          <a:prstGeom prst="rect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2" name="椭圆 5"/>
          <p:cNvSpPr/>
          <p:nvPr/>
        </p:nvSpPr>
        <p:spPr>
          <a:xfrm flipH="1">
            <a:off x="1017588" y="341313"/>
            <a:ext cx="584200" cy="639762"/>
          </a:xfrm>
          <a:prstGeom prst="ellipse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文本框 12"/>
          <p:cNvSpPr/>
          <p:nvPr/>
        </p:nvSpPr>
        <p:spPr>
          <a:xfrm>
            <a:off x="1793875" y="341313"/>
            <a:ext cx="34385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lvl="1" indent="0" eaLnBrk="0" hangingPunct="0"/>
            <a:r>
              <a:rPr lang="zh-CN" altLang="en-US" sz="3200" dirty="0">
                <a:solidFill>
                  <a:srgbClr val="485766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业务流程概述</a:t>
            </a:r>
          </a:p>
        </p:txBody>
      </p:sp>
      <p:sp>
        <p:nvSpPr>
          <p:cNvPr id="13334" name="文本框 7"/>
          <p:cNvSpPr/>
          <p:nvPr/>
        </p:nvSpPr>
        <p:spPr>
          <a:xfrm>
            <a:off x="796925" y="385763"/>
            <a:ext cx="6921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Roboto" panose="02000000000000000000" charset="0"/>
              </a:rPr>
              <a:t>02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Roboto" panose="02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直接连接符 11"/>
          <p:cNvSpPr/>
          <p:nvPr/>
        </p:nvSpPr>
        <p:spPr>
          <a:xfrm>
            <a:off x="-19050" y="6084888"/>
            <a:ext cx="12211050" cy="1587"/>
          </a:xfrm>
          <a:prstGeom prst="line">
            <a:avLst/>
          </a:prstGeom>
          <a:ln w="19050" cap="flat" cmpd="sng">
            <a:solidFill>
              <a:srgbClr val="515C73"/>
            </a:solidFill>
            <a:prstDash val="solid"/>
            <a:miter/>
            <a:headEnd type="none" w="med" len="med"/>
            <a:tailEnd type="none" w="med" len="med"/>
          </a:ln>
        </p:spPr>
      </p:sp>
      <p:grpSp>
        <p:nvGrpSpPr>
          <p:cNvPr id="2" name="组合 8"/>
          <p:cNvGrpSpPr/>
          <p:nvPr/>
        </p:nvGrpSpPr>
        <p:grpSpPr>
          <a:xfrm>
            <a:off x="1269" y="2258693"/>
            <a:ext cx="12192000" cy="4599307"/>
            <a:chOff x="0" y="0"/>
            <a:chExt cx="12192000" cy="3768086"/>
          </a:xfrm>
          <a:solidFill>
            <a:srgbClr val="FFC000"/>
          </a:solidFill>
        </p:grpSpPr>
        <p:sp>
          <p:nvSpPr>
            <p:cNvPr id="13" name="矩形 1"/>
            <p:cNvSpPr/>
            <p:nvPr/>
          </p:nvSpPr>
          <p:spPr>
            <a:xfrm>
              <a:off x="0" y="267649"/>
              <a:ext cx="12192000" cy="3500437"/>
            </a:xfrm>
            <a:prstGeom prst="rect">
              <a:avLst/>
            </a:prstGeom>
            <a:grpFill/>
            <a:ln w="1270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 flipV="1">
              <a:off x="1349365" y="0"/>
              <a:ext cx="9495947" cy="287784"/>
              <a:chOff x="-287020" y="0"/>
              <a:chExt cx="9495947" cy="287784"/>
            </a:xfrm>
            <a:grpFill/>
          </p:grpSpPr>
          <p:sp>
            <p:nvSpPr>
              <p:cNvPr id="15" name="等腰三角形 3"/>
              <p:cNvSpPr/>
              <p:nvPr/>
            </p:nvSpPr>
            <p:spPr>
              <a:xfrm flipV="1">
                <a:off x="-287020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6" name="等腰三角形 92"/>
              <p:cNvSpPr/>
              <p:nvPr/>
            </p:nvSpPr>
            <p:spPr>
              <a:xfrm flipV="1">
                <a:off x="4171715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等腰三角形 93"/>
              <p:cNvSpPr/>
              <p:nvPr/>
            </p:nvSpPr>
            <p:spPr>
              <a:xfrm flipV="1">
                <a:off x="8769363" y="0"/>
                <a:ext cx="439564" cy="287784"/>
              </a:xfrm>
              <a:prstGeom prst="triangle">
                <a:avLst>
                  <a:gd name="adj" fmla="val 50000"/>
                </a:avLst>
              </a:prstGeom>
              <a:grpFill/>
              <a:ln w="1270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组合 2"/>
          <p:cNvGrpSpPr/>
          <p:nvPr/>
        </p:nvGrpSpPr>
        <p:grpSpPr>
          <a:xfrm>
            <a:off x="5525770" y="2928620"/>
            <a:ext cx="2335530" cy="2730500"/>
            <a:chOff x="-749178" y="0"/>
            <a:chExt cx="4039214" cy="2940681"/>
          </a:xfrm>
        </p:grpSpPr>
        <p:sp>
          <p:nvSpPr>
            <p:cNvPr id="14340" name="任意多边形 38"/>
            <p:cNvSpPr/>
            <p:nvPr/>
          </p:nvSpPr>
          <p:spPr>
            <a:xfrm>
              <a:off x="-749178" y="274236"/>
              <a:ext cx="4039214" cy="2666445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505567" y="0"/>
                </a:cxn>
                <a:cxn ang="0">
                  <a:pos x="7960298" y="0"/>
                </a:cxn>
                <a:cxn ang="0">
                  <a:pos x="8465867" y="395381"/>
                </a:cxn>
                <a:cxn ang="0">
                  <a:pos x="8465867" y="4942257"/>
                </a:cxn>
                <a:cxn ang="0">
                  <a:pos x="8465867" y="4942257"/>
                </a:cxn>
                <a:cxn ang="0">
                  <a:pos x="0" y="4942257"/>
                </a:cxn>
                <a:cxn ang="0">
                  <a:pos x="0" y="4942257"/>
                </a:cxn>
                <a:cxn ang="0">
                  <a:pos x="0" y="395381"/>
                </a:cxn>
                <a:cxn ang="0">
                  <a:pos x="505567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查看公告</a:t>
              </a: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日常签到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撰写周记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请假申请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变更申请</a:t>
              </a:r>
            </a:p>
          </p:txBody>
        </p:sp>
        <p:sp>
          <p:nvSpPr>
            <p:cNvPr id="14341" name="椭圆 58"/>
            <p:cNvSpPr/>
            <p:nvPr/>
          </p:nvSpPr>
          <p:spPr>
            <a:xfrm>
              <a:off x="970458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76"/>
          <p:cNvGrpSpPr/>
          <p:nvPr/>
        </p:nvGrpSpPr>
        <p:grpSpPr>
          <a:xfrm>
            <a:off x="732155" y="2935605"/>
            <a:ext cx="2663824" cy="3349625"/>
            <a:chOff x="0" y="0"/>
            <a:chExt cx="2014171" cy="3348581"/>
          </a:xfrm>
        </p:grpSpPr>
        <p:sp>
          <p:nvSpPr>
            <p:cNvPr id="14343" name="任意多边形 77"/>
            <p:cNvSpPr/>
            <p:nvPr/>
          </p:nvSpPr>
          <p:spPr>
            <a:xfrm>
              <a:off x="0" y="274235"/>
              <a:ext cx="2014171" cy="2455414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35338"/>
                </a:cxn>
                <a:cxn ang="0">
                  <a:pos x="1485520" y="4191717"/>
                </a:cxn>
                <a:cxn ang="0">
                  <a:pos x="1485520" y="4191717"/>
                </a:cxn>
                <a:cxn ang="0">
                  <a:pos x="0" y="4191717"/>
                </a:cxn>
                <a:cxn ang="0">
                  <a:pos x="0" y="4191717"/>
                </a:cxn>
                <a:cxn ang="0">
                  <a:pos x="0" y="335338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l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en-US" altLang="zh-CN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  <a:p>
              <a:pPr marL="0" lvl="1" indent="0" algn="l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1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、登录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“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今日校园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”-“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工学云实习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”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模块进行使用</a:t>
              </a:r>
            </a:p>
            <a:p>
              <a:pPr marL="0" lvl="1" indent="0" algn="l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2、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明确本专业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实习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计划要求。</a:t>
              </a:r>
            </a:p>
            <a:p>
              <a:pPr marL="0" lvl="1" indent="0" algn="l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3、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规范填报自己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实习</a:t>
              </a: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岗位信息、提交实习</a:t>
              </a:r>
              <a:r>
                <a:rPr lang="en-US" altLang="zh-CN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申请</a:t>
              </a:r>
            </a:p>
            <a:p>
              <a:pPr marL="0" lvl="1" indent="0" algn="l" eaLnBrk="0" hangingPunct="0">
                <a:lnSpc>
                  <a:spcPct val="130000"/>
                </a:lnSpc>
                <a:spcAft>
                  <a:spcPct val="15000"/>
                </a:spcAft>
              </a:pPr>
              <a:endParaRPr lang="zh-CN" altLang="en-US" sz="1400" b="1" dirty="0">
                <a:solidFill>
                  <a:srgbClr val="7F7F7F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4344" name="任意多边形 78"/>
            <p:cNvSpPr/>
            <p:nvPr/>
          </p:nvSpPr>
          <p:spPr>
            <a:xfrm>
              <a:off x="0" y="2730284"/>
              <a:ext cx="2008410" cy="6182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实习前</a:t>
              </a:r>
            </a:p>
          </p:txBody>
        </p:sp>
        <p:sp>
          <p:nvSpPr>
            <p:cNvPr id="14345" name="椭圆 79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1</a:t>
              </a:r>
              <a:endParaRPr lang="en-US" altLang="zh-CN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80"/>
          <p:cNvGrpSpPr/>
          <p:nvPr/>
        </p:nvGrpSpPr>
        <p:grpSpPr>
          <a:xfrm>
            <a:off x="9780588" y="2935288"/>
            <a:ext cx="1692275" cy="3316287"/>
            <a:chOff x="0" y="0"/>
            <a:chExt cx="1692000" cy="3315568"/>
          </a:xfrm>
        </p:grpSpPr>
        <p:sp>
          <p:nvSpPr>
            <p:cNvPr id="14347" name="任意多边形 81"/>
            <p:cNvSpPr/>
            <p:nvPr/>
          </p:nvSpPr>
          <p:spPr>
            <a:xfrm>
              <a:off x="0" y="274260"/>
              <a:ext cx="1692000" cy="2422634"/>
            </a:xfrm>
            <a:custGeom>
              <a:avLst/>
              <a:gdLst>
                <a:gd name="txL" fmla="*/ 0 w 1927180"/>
                <a:gd name="txT" fmla="*/ 0 h 1438599"/>
                <a:gd name="txR" fmla="*/ 1927180 w 1927180"/>
                <a:gd name="txB" fmla="*/ 1438599 h 1438599"/>
              </a:gdLst>
              <a:ahLst/>
              <a:cxnLst>
                <a:cxn ang="0">
                  <a:pos x="88712" y="0"/>
                </a:cxn>
                <a:cxn ang="0">
                  <a:pos x="1396807" y="0"/>
                </a:cxn>
                <a:cxn ang="0">
                  <a:pos x="1485520" y="326382"/>
                </a:cxn>
                <a:cxn ang="0">
                  <a:pos x="1485520" y="4079772"/>
                </a:cxn>
                <a:cxn ang="0">
                  <a:pos x="1485520" y="4079772"/>
                </a:cxn>
                <a:cxn ang="0">
                  <a:pos x="0" y="4079772"/>
                </a:cxn>
                <a:cxn ang="0">
                  <a:pos x="0" y="4079772"/>
                </a:cxn>
                <a:cxn ang="0">
                  <a:pos x="0" y="326382"/>
                </a:cxn>
                <a:cxn ang="0">
                  <a:pos x="88712" y="0"/>
                </a:cxn>
              </a:cxnLst>
              <a:rect l="txL" t="txT" r="txR" b="txB"/>
              <a:pathLst>
                <a:path w="1927180" h="1438599">
                  <a:moveTo>
                    <a:pt x="115088" y="0"/>
                  </a:moveTo>
                  <a:lnTo>
                    <a:pt x="1812092" y="0"/>
                  </a:lnTo>
                  <a:cubicBezTo>
                    <a:pt x="1875653" y="0"/>
                    <a:pt x="1927180" y="51527"/>
                    <a:pt x="1927180" y="115088"/>
                  </a:cubicBezTo>
                  <a:lnTo>
                    <a:pt x="1927180" y="1438599"/>
                  </a:lnTo>
                  <a:lnTo>
                    <a:pt x="0" y="1438599"/>
                  </a:lnTo>
                  <a:lnTo>
                    <a:pt x="0" y="115088"/>
                  </a:lnTo>
                  <a:cubicBezTo>
                    <a:pt x="0" y="51527"/>
                    <a:pt x="51527" y="0"/>
                    <a:pt x="115088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72000" tIns="0" rIns="72000" bIns="0" anchor="ctr"/>
            <a:lstStyle/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实习总结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邀请企业老师评分</a:t>
              </a:r>
            </a:p>
            <a:p>
              <a:pPr marL="0" lvl="1" indent="0" algn="ctr" eaLnBrk="0" hangingPunct="0">
                <a:lnSpc>
                  <a:spcPct val="130000"/>
                </a:lnSpc>
                <a:spcAft>
                  <a:spcPct val="15000"/>
                </a:spcAft>
              </a:pPr>
              <a:r>
                <a:rPr lang="zh-CN" altLang="en-US" sz="1400" b="1" dirty="0">
                  <a:solidFill>
                    <a:srgbClr val="7F7F7F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查看实习成绩</a:t>
              </a:r>
            </a:p>
          </p:txBody>
        </p:sp>
        <p:sp>
          <p:nvSpPr>
            <p:cNvPr id="14348" name="任意多边形 82"/>
            <p:cNvSpPr/>
            <p:nvPr/>
          </p:nvSpPr>
          <p:spPr>
            <a:xfrm>
              <a:off x="0" y="2696971"/>
              <a:ext cx="1692000" cy="618597"/>
            </a:xfrm>
            <a:custGeom>
              <a:avLst/>
              <a:gdLst>
                <a:gd name="txL" fmla="*/ 0 w 1710000"/>
                <a:gd name="txT" fmla="*/ 0 h 618597"/>
                <a:gd name="txR" fmla="*/ 1710000 w 1710000"/>
                <a:gd name="txB" fmla="*/ 618597 h 618597"/>
              </a:gdLst>
              <a:ahLst/>
              <a:cxnLst>
                <a:cxn ang="0">
                  <a:pos x="0" y="0"/>
                </a:cxn>
                <a:cxn ang="0">
                  <a:pos x="1674189" y="0"/>
                </a:cxn>
                <a:cxn ang="0">
                  <a:pos x="1674189" y="515495"/>
                </a:cxn>
                <a:cxn ang="0">
                  <a:pos x="1573246" y="618597"/>
                </a:cxn>
                <a:cxn ang="0">
                  <a:pos x="100943" y="618597"/>
                </a:cxn>
                <a:cxn ang="0">
                  <a:pos x="0" y="515495"/>
                </a:cxn>
              </a:cxnLst>
              <a:rect l="txL" t="txT" r="txR" b="txB"/>
              <a:pathLst>
                <a:path w="1710000" h="618597">
                  <a:moveTo>
                    <a:pt x="0" y="0"/>
                  </a:moveTo>
                  <a:lnTo>
                    <a:pt x="1710000" y="0"/>
                  </a:lnTo>
                  <a:lnTo>
                    <a:pt x="1710000" y="515495"/>
                  </a:lnTo>
                  <a:cubicBezTo>
                    <a:pt x="1710000" y="572437"/>
                    <a:pt x="1663840" y="618597"/>
                    <a:pt x="1606898" y="618597"/>
                  </a:cubicBezTo>
                  <a:lnTo>
                    <a:pt x="103102" y="618597"/>
                  </a:lnTo>
                  <a:cubicBezTo>
                    <a:pt x="46160" y="618597"/>
                    <a:pt x="0" y="572437"/>
                    <a:pt x="0" y="5154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8F7E"/>
            </a:solidFill>
            <a:ln w="19050" cap="flat" cmpd="sng">
              <a:solidFill>
                <a:srgbClr val="338F7E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charset="0"/>
                </a:rPr>
                <a:t>实习后</a:t>
              </a:r>
            </a:p>
          </p:txBody>
        </p:sp>
        <p:sp>
          <p:nvSpPr>
            <p:cNvPr id="14349" name="椭圆 83"/>
            <p:cNvSpPr/>
            <p:nvPr/>
          </p:nvSpPr>
          <p:spPr>
            <a:xfrm>
              <a:off x="540000" y="0"/>
              <a:ext cx="612000" cy="612000"/>
            </a:xfrm>
            <a:prstGeom prst="ellipse">
              <a:avLst/>
            </a:prstGeom>
            <a:solidFill>
              <a:srgbClr val="338F7E"/>
            </a:solidFill>
            <a:ln w="12700">
              <a:noFill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50" name="等腰三角形 3"/>
          <p:cNvSpPr/>
          <p:nvPr/>
        </p:nvSpPr>
        <p:spPr>
          <a:xfrm rot="5400000">
            <a:off x="3725545" y="4577715"/>
            <a:ext cx="439738" cy="2873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1" name="等腰三角形 3"/>
          <p:cNvSpPr/>
          <p:nvPr/>
        </p:nvSpPr>
        <p:spPr>
          <a:xfrm rot="5400000">
            <a:off x="8732838" y="4533900"/>
            <a:ext cx="439737" cy="2873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2" name="任意多边形 78"/>
          <p:cNvSpPr/>
          <p:nvPr/>
        </p:nvSpPr>
        <p:spPr>
          <a:xfrm>
            <a:off x="5507990" y="5666105"/>
            <a:ext cx="2353310" cy="619125"/>
          </a:xfrm>
          <a:custGeom>
            <a:avLst/>
            <a:gdLst>
              <a:gd name="txL" fmla="*/ 0 w 1710000"/>
              <a:gd name="txT" fmla="*/ 0 h 618597"/>
              <a:gd name="txR" fmla="*/ 1710000 w 1710000"/>
              <a:gd name="txB" fmla="*/ 618597 h 618597"/>
            </a:gdLst>
            <a:ahLst/>
            <a:cxnLst>
              <a:cxn ang="0">
                <a:pos x="0" y="0"/>
              </a:cxn>
              <a:cxn ang="0">
                <a:pos x="9545683" y="0"/>
              </a:cxn>
              <a:cxn ang="0">
                <a:pos x="9545683" y="516375"/>
              </a:cxn>
              <a:cxn ang="0">
                <a:pos x="8970139" y="619653"/>
              </a:cxn>
              <a:cxn ang="0">
                <a:pos x="575542" y="619653"/>
              </a:cxn>
              <a:cxn ang="0">
                <a:pos x="0" y="516375"/>
              </a:cxn>
            </a:cxnLst>
            <a:rect l="txL" t="txT" r="txR" b="txB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338F7E"/>
          </a:solidFill>
          <a:ln w="19050" cap="flat" cmpd="sng">
            <a:solidFill>
              <a:srgbClr val="338F7E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实习中</a:t>
            </a:r>
          </a:p>
        </p:txBody>
      </p:sp>
      <p:sp>
        <p:nvSpPr>
          <p:cNvPr id="14353" name="文本框 16"/>
          <p:cNvSpPr txBox="1"/>
          <p:nvPr/>
        </p:nvSpPr>
        <p:spPr>
          <a:xfrm>
            <a:off x="4089400" y="1700213"/>
            <a:ext cx="37719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sym typeface="Segoe UI" panose="020B0502040204020203" pitchFamily="34" charset="0"/>
              </a:rPr>
              <a:t>学  生</a:t>
            </a:r>
          </a:p>
        </p:txBody>
      </p:sp>
      <p:pic>
        <p:nvPicPr>
          <p:cNvPr id="14354" name="图片 18" descr="学生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2400" y="384175"/>
            <a:ext cx="148590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5" name="矩形 4"/>
          <p:cNvSpPr/>
          <p:nvPr/>
        </p:nvSpPr>
        <p:spPr>
          <a:xfrm flipH="1">
            <a:off x="0" y="342900"/>
            <a:ext cx="1327150" cy="641350"/>
          </a:xfrm>
          <a:prstGeom prst="rect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6" name="椭圆 5"/>
          <p:cNvSpPr/>
          <p:nvPr/>
        </p:nvSpPr>
        <p:spPr>
          <a:xfrm flipH="1">
            <a:off x="1017588" y="341313"/>
            <a:ext cx="584200" cy="639762"/>
          </a:xfrm>
          <a:prstGeom prst="ellipse">
            <a:avLst/>
          </a:prstGeom>
          <a:solidFill>
            <a:srgbClr val="FF9900"/>
          </a:solidFill>
          <a:ln w="12700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文本框 12"/>
          <p:cNvSpPr/>
          <p:nvPr/>
        </p:nvSpPr>
        <p:spPr>
          <a:xfrm>
            <a:off x="1793875" y="341313"/>
            <a:ext cx="34385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lvl="1" indent="0" eaLnBrk="0" hangingPunct="0"/>
            <a:r>
              <a:rPr lang="zh-CN" altLang="en-US" sz="3200" dirty="0">
                <a:solidFill>
                  <a:srgbClr val="485766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业务流程概述</a:t>
            </a:r>
          </a:p>
        </p:txBody>
      </p:sp>
      <p:sp>
        <p:nvSpPr>
          <p:cNvPr id="14358" name="文本框 7"/>
          <p:cNvSpPr/>
          <p:nvPr/>
        </p:nvSpPr>
        <p:spPr>
          <a:xfrm>
            <a:off x="796925" y="385763"/>
            <a:ext cx="6921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Roboto" panose="02000000000000000000" charset="0"/>
              </a:rPr>
              <a:t>02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Roboto" panose="02000000000000000000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Roboto" panose="02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PT封面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5400"/>
            <a:ext cx="12192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标题 4"/>
          <p:cNvSpPr/>
          <p:nvPr/>
        </p:nvSpPr>
        <p:spPr>
          <a:xfrm>
            <a:off x="1271588" y="2852738"/>
            <a:ext cx="6119812" cy="6492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zh-CN" altLang="en-US" sz="5100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谢谢欣赏！</a:t>
            </a:r>
            <a:endParaRPr lang="zh-CN" altLang="en-US" sz="5100" dirty="0">
              <a:solidFill>
                <a:srgbClr val="FF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kyNWM2MjcyNTQ2OTc0NTA0YmI4MTEwMWJmYzk3MDgifQ=="/>
  <p:tag name="KSO_WPP_MARK_KEY" val="30d8e7df-66e8-4465-a6ff-a239875d95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28,&quot;width&quot;:5687}"/>
</p:tagLst>
</file>

<file path=ppt/theme/theme1.xml><?xml version="1.0" encoding="utf-8"?>
<a:theme xmlns:a="http://schemas.openxmlformats.org/drawingml/2006/main" name="波形">
  <a:themeElements>
    <a:clrScheme name="波形 1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B1693F"/>
      </a:accent6>
      <a:hlink>
        <a:srgbClr val="00D5D5"/>
      </a:hlink>
      <a:folHlink>
        <a:srgbClr val="DD00DD"/>
      </a:folHlink>
    </a:clrScheme>
    <a:fontScheme name="波形">
      <a:majorFont>
        <a:latin typeface="黑体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波形 1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B1693F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B1693F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Microsoft Office PowerPoint</Application>
  <PresentationFormat>宽屏</PresentationFormat>
  <Paragraphs>110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黑体</vt:lpstr>
      <vt:lpstr>华文细黑</vt:lpstr>
      <vt:lpstr>宋体</vt:lpstr>
      <vt:lpstr>微软雅黑</vt:lpstr>
      <vt:lpstr>幼圆</vt:lpstr>
      <vt:lpstr>Arial</vt:lpstr>
      <vt:lpstr>Calibri</vt:lpstr>
      <vt:lpstr>Roboto</vt:lpstr>
      <vt:lpstr>Segoe UI</vt:lpstr>
      <vt:lpstr>Symbol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新奥能源综合运营 管理平台优化项目</dc:title>
  <dc:creator>cygrym8805</dc:creator>
  <cp:lastModifiedBy>Administrator</cp:lastModifiedBy>
  <cp:revision>1811</cp:revision>
  <dcterms:created xsi:type="dcterms:W3CDTF">2015-08-09T10:46:00Z</dcterms:created>
  <dcterms:modified xsi:type="dcterms:W3CDTF">2022-11-07T05:03:53Z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KSORubyTemplateID">
    <vt:lpwstr>13</vt:lpwstr>
  </property>
  <property fmtid="{D5CDD505-2E9C-101B-9397-08002B2CF9AE}" pid="4" name="ICV">
    <vt:lpwstr>F3EDD9307BF34625A197C6B8B6C1C48C</vt:lpwstr>
  </property>
  <property fmtid="{D5CDD505-2E9C-101B-9397-08002B2CF9AE}" pid="5" name="commondata">
    <vt:lpwstr>eyJoZGlkIjoiMTkyNWM2MjcyNTQ2OTc0NTA0YmI4MTEwMWJmYzk3MDgifQ==</vt:lpwstr>
  </property>
</Properties>
</file>